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661" r:id="rId5"/>
  </p:sldMasterIdLst>
  <p:notesMasterIdLst>
    <p:notesMasterId r:id="rId18"/>
  </p:notesMasterIdLst>
  <p:handoutMasterIdLst>
    <p:handoutMasterId r:id="rId19"/>
  </p:handoutMasterIdLst>
  <p:sldIdLst>
    <p:sldId id="3143" r:id="rId6"/>
    <p:sldId id="3218" r:id="rId7"/>
    <p:sldId id="3214" r:id="rId8"/>
    <p:sldId id="3213" r:id="rId9"/>
    <p:sldId id="3210" r:id="rId10"/>
    <p:sldId id="368" r:id="rId11"/>
    <p:sldId id="3181" r:id="rId12"/>
    <p:sldId id="3196" r:id="rId13"/>
    <p:sldId id="3215" r:id="rId14"/>
    <p:sldId id="3216" r:id="rId15"/>
    <p:sldId id="3217" r:id="rId16"/>
    <p:sldId id="27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141B26"/>
    <a:srgbClr val="4B5563"/>
    <a:srgbClr val="0F3D2E"/>
    <a:srgbClr val="1F2933"/>
    <a:srgbClr val="0F2A44"/>
    <a:srgbClr val="EAF4F1"/>
    <a:srgbClr val="E8EEF6"/>
    <a:srgbClr val="082984"/>
    <a:srgbClr val="1FA0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B15F8E-2579-4752-874B-0C7D5AB369E1}" v="421" dt="2026-05-13T16:28:31.2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37" autoAdjust="0"/>
    <p:restoredTop sz="95631"/>
  </p:normalViewPr>
  <p:slideViewPr>
    <p:cSldViewPr snapToGrid="0">
      <p:cViewPr varScale="1">
        <p:scale>
          <a:sx n="61" d="100"/>
          <a:sy n="61" d="100"/>
        </p:scale>
        <p:origin x="680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FA1CCA9-EABC-414D-B2DD-5A146B8BEA0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C85D98-1C3E-4F4B-A362-7E4EB0147FD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8AB960-F784-D04D-B628-083FB16F1F6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D0BD62-D67C-6E4B-8DDD-2F20D42185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81876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00EB7A-D053-A242-9ED6-E97947359671}" type="datetimeFigureOut">
              <a:rPr lang="en-GB" smtClean="0"/>
              <a:t>14/05/2026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C9F4EA-A420-0140-870B-C884440C61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1903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65F5C17-30A3-4D06-8E74-3F46CDE660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9820BF-4C69-4311-8D99-74E0ED89D9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457" y="2770880"/>
            <a:ext cx="5252518" cy="2387600"/>
          </a:xfrm>
          <a:noFill/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600" b="0" i="0">
                <a:latin typeface="Poppins SemiBold" panose="00000700000000000000" pitchFamily="50" charset="0"/>
                <a:cs typeface="Poppins SemiBold" panose="00000700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62A261-95D9-4C66-9282-24BFEBF0D4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457" y="5311833"/>
            <a:ext cx="5252518" cy="540327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l">
              <a:buNone/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AEDB1C3-FBE7-4249-A36C-7A3E65E06D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4688" y="6005513"/>
            <a:ext cx="5253037" cy="246062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000">
                <a:latin typeface="Poppins SemiBold" panose="00000700000000000000" pitchFamily="50" charset="0"/>
                <a:cs typeface="Poppins SemiBold" panose="00000700000000000000" pitchFamily="50" charset="0"/>
              </a:defRPr>
            </a:lvl1pPr>
          </a:lstStyle>
          <a:p>
            <a:pPr lvl="0"/>
            <a:r>
              <a:rPr lang="en-US"/>
              <a:t>By Names of Presenters</a:t>
            </a:r>
          </a:p>
        </p:txBody>
      </p:sp>
    </p:spTree>
    <p:extLst>
      <p:ext uri="{BB962C8B-B14F-4D97-AF65-F5344CB8AC3E}">
        <p14:creationId xmlns:p14="http://schemas.microsoft.com/office/powerpoint/2010/main" val="1592698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C33A8-1573-4736-8329-5D6088D6A640}" type="datetimeFigureOut">
              <a:rPr lang="en-IN" smtClean="0"/>
              <a:t>14-05-2026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D7075-B3EB-4D49-9B89-0ADD4245EDE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75693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C33A8-1573-4736-8329-5D6088D6A640}" type="datetimeFigureOut">
              <a:rPr lang="en-IN" smtClean="0"/>
              <a:t>14-05-2026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D7075-B3EB-4D49-9B89-0ADD4245EDE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023308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C33A8-1573-4736-8329-5D6088D6A640}" type="datetimeFigureOut">
              <a:rPr lang="en-IN" smtClean="0"/>
              <a:t>14-05-2026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D7075-B3EB-4D49-9B89-0ADD4245EDE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864375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C33A8-1573-4736-8329-5D6088D6A640}" type="datetimeFigureOut">
              <a:rPr lang="en-IN" smtClean="0"/>
              <a:t>14-05-2026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D7075-B3EB-4D49-9B89-0ADD4245EDE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122865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C33A8-1573-4736-8329-5D6088D6A640}" type="datetimeFigureOut">
              <a:rPr lang="en-IN" smtClean="0"/>
              <a:t>14-05-2026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D7075-B3EB-4D49-9B89-0ADD4245EDE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867824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C33A8-1573-4736-8329-5D6088D6A640}" type="datetimeFigureOut">
              <a:rPr lang="en-IN" smtClean="0"/>
              <a:t>14-05-2026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D7075-B3EB-4D49-9B89-0ADD4245EDE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216625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1539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0212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5A534A5-D0EE-4791-8D15-1FEE907BE7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4BC8F5-B2AF-45F6-890C-96D133F80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534" y="3000895"/>
            <a:ext cx="5883261" cy="2186248"/>
          </a:xfrm>
          <a:noFill/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691107-781E-4A4D-9A47-8B9A5BBAFD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0534" y="5343137"/>
            <a:ext cx="5883261" cy="899722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CEFD357-5D8A-4697-BEC7-0D146D1955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6332" y="819978"/>
            <a:ext cx="1860978" cy="183238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>
                <a:solidFill>
                  <a:schemeClr val="bg1"/>
                </a:solidFill>
                <a:latin typeface="Poppins ExtraBold" panose="00000900000000000000" pitchFamily="50" charset="0"/>
                <a:cs typeface="Poppins ExtraBold" panose="00000900000000000000" pitchFamily="50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286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BB04DA65-6F09-41D4-BC74-783471DE8B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875D184-DDCD-4AA9-AE48-8AC029A7FB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8500" y="4417595"/>
            <a:ext cx="4497388" cy="3165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sales@dDriven.io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8C8AA7-F754-4DA5-A811-5C3CA3C6FAA6}"/>
              </a:ext>
            </a:extLst>
          </p:cNvPr>
          <p:cNvSpPr txBox="1"/>
          <p:nvPr userDrawn="1"/>
        </p:nvSpPr>
        <p:spPr>
          <a:xfrm>
            <a:off x="655983" y="2102126"/>
            <a:ext cx="5710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>
                <a:latin typeface="Segoe UI" panose="020B0502040204020203" pitchFamily="34" charset="0"/>
                <a:cs typeface="Segoe UI" panose="020B0502040204020203" pitchFamily="34" charset="0"/>
              </a:rPr>
              <a:t>Please reach out to us for any exploratory discussions, demonstration, etc. </a:t>
            </a:r>
          </a:p>
        </p:txBody>
      </p:sp>
    </p:spTree>
    <p:extLst>
      <p:ext uri="{BB962C8B-B14F-4D97-AF65-F5344CB8AC3E}">
        <p14:creationId xmlns:p14="http://schemas.microsoft.com/office/powerpoint/2010/main" val="2738293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C33A8-1573-4736-8329-5D6088D6A640}" type="datetimeFigureOut">
              <a:rPr lang="en-IN" smtClean="0"/>
              <a:t>14-05-2026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D7075-B3EB-4D49-9B89-0ADD4245EDE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52048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C33A8-1573-4736-8329-5D6088D6A640}" type="datetimeFigureOut">
              <a:rPr lang="en-IN" smtClean="0"/>
              <a:t>14-05-2026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D7075-B3EB-4D49-9B89-0ADD4245EDE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54451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C33A8-1573-4736-8329-5D6088D6A640}" type="datetimeFigureOut">
              <a:rPr lang="en-IN" smtClean="0"/>
              <a:t>14-05-2026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D7075-B3EB-4D49-9B89-0ADD4245EDE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65215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C33A8-1573-4736-8329-5D6088D6A640}" type="datetimeFigureOut">
              <a:rPr lang="en-IN" smtClean="0"/>
              <a:t>14-05-2026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D7075-B3EB-4D49-9B89-0ADD4245EDE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79533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C33A8-1573-4736-8329-5D6088D6A640}" type="datetimeFigureOut">
              <a:rPr lang="en-IN" smtClean="0"/>
              <a:t>14-05-2026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D7075-B3EB-4D49-9B89-0ADD4245EDE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87524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E2EE0D2-EBF3-4540-B571-6B2108CE120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6551"/>
            <a:ext cx="12192000" cy="40025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D94997-FFA3-473E-B84B-67DE338E8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107" y="135836"/>
            <a:ext cx="11445457" cy="4635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5E6035-C2C1-4D06-9484-D75EE7B1CB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0504" y="6512716"/>
            <a:ext cx="5515495" cy="29031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r>
              <a:rPr lang="en-IN"/>
              <a:t>dDriven Solutions Pte. Ltd.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E986DB7-102B-4E44-8BEB-42AC5406E134}"/>
              </a:ext>
            </a:extLst>
          </p:cNvPr>
          <p:cNvCxnSpPr>
            <a:cxnSpLocks/>
          </p:cNvCxnSpPr>
          <p:nvPr userDrawn="1"/>
        </p:nvCxnSpPr>
        <p:spPr>
          <a:xfrm>
            <a:off x="357262" y="613445"/>
            <a:ext cx="1147030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D7FB73D-0D5D-4FF1-8FA8-F5A112FE2141}"/>
              </a:ext>
            </a:extLst>
          </p:cNvPr>
          <p:cNvSpPr txBox="1"/>
          <p:nvPr userDrawn="1"/>
        </p:nvSpPr>
        <p:spPr>
          <a:xfrm>
            <a:off x="10139559" y="6556805"/>
            <a:ext cx="5410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9C675079-62E5-4C01-809E-F472C821964C}" type="slidenum">
              <a:rPr lang="en-US" sz="1000" smtClean="0">
                <a:solidFill>
                  <a:schemeClr val="bg1"/>
                </a:solidFill>
                <a:latin typeface="Poppins SemiBold" panose="00000700000000000000" pitchFamily="50" charset="0"/>
                <a:cs typeface="Poppins SemiBold" panose="00000700000000000000" pitchFamily="50" charset="0"/>
              </a:rPr>
              <a:t>‹#›</a:t>
            </a:fld>
            <a:endParaRPr lang="en-US" sz="1000">
              <a:solidFill>
                <a:schemeClr val="bg1"/>
              </a:solidFill>
              <a:latin typeface="Poppins SemiBold" panose="00000700000000000000" pitchFamily="50" charset="0"/>
              <a:cs typeface="Poppins SemiBold" panose="00000700000000000000" pitchFamily="50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1345AE-51B2-F7F3-99C5-B639219382C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 l="53740"/>
          <a:stretch/>
        </p:blipFill>
        <p:spPr>
          <a:xfrm>
            <a:off x="10904353" y="127803"/>
            <a:ext cx="792000" cy="47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832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9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kern="1200">
          <a:solidFill>
            <a:schemeClr val="tx1"/>
          </a:solidFill>
          <a:latin typeface="Poppins SemiBold" panose="00000700000000000000" pitchFamily="50" charset="0"/>
          <a:ea typeface="+mj-ea"/>
          <a:cs typeface="Poppins SemiBold" panose="00000700000000000000" pitchFamily="50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oppins Medium" panose="00000600000000000000" pitchFamily="50" charset="0"/>
          <a:ea typeface="+mn-ea"/>
          <a:cs typeface="Poppins Medium" panose="00000600000000000000" pitchFamily="50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ppins Medium" panose="00000600000000000000" pitchFamily="50" charset="0"/>
          <a:ea typeface="+mn-ea"/>
          <a:cs typeface="Poppins Medium" panose="00000600000000000000" pitchFamily="50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Poppins Light" panose="00000400000000000000" pitchFamily="2" charset="0"/>
          <a:ea typeface="+mn-ea"/>
          <a:cs typeface="Poppins Light" panose="000004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Poppins Light" panose="00000400000000000000" pitchFamily="2" charset="0"/>
          <a:ea typeface="+mn-ea"/>
          <a:cs typeface="Poppins Light" panose="000004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ppins Thin" panose="00000300000000000000" pitchFamily="2" charset="0"/>
          <a:ea typeface="+mn-ea"/>
          <a:cs typeface="Poppins Thin" panose="000003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DC33A8-1573-4736-8329-5D6088D6A640}" type="datetimeFigureOut">
              <a:rPr lang="en-IN" smtClean="0"/>
              <a:t>14-05-2026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2CD7075-B3EB-4D49-9B89-0ADD4245EDE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99248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ov"/><Relationship Id="rId1" Type="http://schemas.openxmlformats.org/officeDocument/2006/relationships/video" Target="NULL" TargetMode="Externa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mailto:sales@dDriven.io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microsoft.com/office/2007/relationships/hdphoto" Target="../media/hdphoto2.wdp"/><Relationship Id="rId21" Type="http://schemas.openxmlformats.org/officeDocument/2006/relationships/image" Target="../media/image32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image" Target="../media/image14.png"/><Relationship Id="rId16" Type="http://schemas.openxmlformats.org/officeDocument/2006/relationships/image" Target="../media/image27.png"/><Relationship Id="rId20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jpe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12" Type="http://schemas.openxmlformats.org/officeDocument/2006/relationships/image" Target="../media/image53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52.jpeg"/><Relationship Id="rId5" Type="http://schemas.openxmlformats.org/officeDocument/2006/relationships/image" Target="../media/image48.png"/><Relationship Id="rId10" Type="http://schemas.microsoft.com/office/2007/relationships/hdphoto" Target="../media/hdphoto5.wdp"/><Relationship Id="rId4" Type="http://schemas.openxmlformats.org/officeDocument/2006/relationships/image" Target="../media/image47.png"/><Relationship Id="rId9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2.png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0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62.png"/><Relationship Id="rId4" Type="http://schemas.openxmlformats.org/officeDocument/2006/relationships/image" Target="../media/image57.png"/><Relationship Id="rId9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A597D97-203B-498B-95D3-E90DC961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3B511A-118D-BB3F-F900-450521C29B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724" b="9724"/>
          <a:stretch>
            <a:fillRect/>
          </a:stretch>
        </p:blipFill>
        <p:spPr>
          <a:xfrm>
            <a:off x="4267201" y="10"/>
            <a:ext cx="7924800" cy="3383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7BD919-1DCB-5DA4-6F3A-ED89E38A5C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3" r="2" b="1304"/>
          <a:stretch>
            <a:fillRect/>
          </a:stretch>
        </p:blipFill>
        <p:spPr>
          <a:xfrm>
            <a:off x="4650916" y="3474720"/>
            <a:ext cx="7555832" cy="3383280"/>
          </a:xfrm>
          <a:prstGeom prst="rect">
            <a:avLst/>
          </a:prstGeom>
        </p:spPr>
      </p:pic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6A6EF10E-DF41-4BD3-8EB4-6F646531D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4272" cy="6858000"/>
          </a:xfrm>
          <a:custGeom>
            <a:avLst/>
            <a:gdLst>
              <a:gd name="connsiteX0" fmla="*/ 0 w 6244272"/>
              <a:gd name="connsiteY0" fmla="*/ 0 h 6858000"/>
              <a:gd name="connsiteX1" fmla="*/ 732568 w 6244272"/>
              <a:gd name="connsiteY1" fmla="*/ 0 h 6858000"/>
              <a:gd name="connsiteX2" fmla="*/ 947849 w 6244272"/>
              <a:gd name="connsiteY2" fmla="*/ 0 h 6858000"/>
              <a:gd name="connsiteX3" fmla="*/ 1823619 w 6244272"/>
              <a:gd name="connsiteY3" fmla="*/ 0 h 6858000"/>
              <a:gd name="connsiteX4" fmla="*/ 5235673 w 6244272"/>
              <a:gd name="connsiteY4" fmla="*/ 0 h 6858000"/>
              <a:gd name="connsiteX5" fmla="*/ 4933297 w 6244272"/>
              <a:gd name="connsiteY5" fmla="*/ 110269 h 6858000"/>
              <a:gd name="connsiteX6" fmla="*/ 4976910 w 6244272"/>
              <a:gd name="connsiteY6" fmla="*/ 135168 h 6858000"/>
              <a:gd name="connsiteX7" fmla="*/ 5238580 w 6244272"/>
              <a:gd name="connsiteY7" fmla="*/ 71141 h 6858000"/>
              <a:gd name="connsiteX8" fmla="*/ 5290914 w 6244272"/>
              <a:gd name="connsiteY8" fmla="*/ 88927 h 6858000"/>
              <a:gd name="connsiteX9" fmla="*/ 5264747 w 6244272"/>
              <a:gd name="connsiteY9" fmla="*/ 163625 h 6858000"/>
              <a:gd name="connsiteX10" fmla="*/ 5151357 w 6244272"/>
              <a:gd name="connsiteY10" fmla="*/ 192082 h 6858000"/>
              <a:gd name="connsiteX11" fmla="*/ 4974002 w 6244272"/>
              <a:gd name="connsiteY11" fmla="*/ 373491 h 6858000"/>
              <a:gd name="connsiteX12" fmla="*/ 5241488 w 6244272"/>
              <a:gd name="connsiteY12" fmla="*/ 352148 h 6858000"/>
              <a:gd name="connsiteX13" fmla="*/ 5288007 w 6244272"/>
              <a:gd name="connsiteY13" fmla="*/ 394834 h 6858000"/>
              <a:gd name="connsiteX14" fmla="*/ 5305452 w 6244272"/>
              <a:gd name="connsiteY14" fmla="*/ 451747 h 6858000"/>
              <a:gd name="connsiteX15" fmla="*/ 5383953 w 6244272"/>
              <a:gd name="connsiteY15" fmla="*/ 359262 h 6858000"/>
              <a:gd name="connsiteX16" fmla="*/ 5450825 w 6244272"/>
              <a:gd name="connsiteY16" fmla="*/ 334364 h 6858000"/>
              <a:gd name="connsiteX17" fmla="*/ 5471177 w 6244272"/>
              <a:gd name="connsiteY17" fmla="*/ 416176 h 6858000"/>
              <a:gd name="connsiteX18" fmla="*/ 5410121 w 6244272"/>
              <a:gd name="connsiteY18" fmla="*/ 505101 h 6858000"/>
              <a:gd name="connsiteX19" fmla="*/ 5247303 w 6244272"/>
              <a:gd name="connsiteY19" fmla="*/ 558458 h 6858000"/>
              <a:gd name="connsiteX20" fmla="*/ 5421750 w 6244272"/>
              <a:gd name="connsiteY20" fmla="*/ 558458 h 6858000"/>
              <a:gd name="connsiteX21" fmla="*/ 5622364 w 6244272"/>
              <a:gd name="connsiteY21" fmla="*/ 522887 h 6858000"/>
              <a:gd name="connsiteX22" fmla="*/ 5834608 w 6244272"/>
              <a:gd name="connsiteY22" fmla="*/ 533558 h 6858000"/>
              <a:gd name="connsiteX23" fmla="*/ 6035223 w 6244272"/>
              <a:gd name="connsiteY23" fmla="*/ 462417 h 6858000"/>
              <a:gd name="connsiteX24" fmla="*/ 6238745 w 6244272"/>
              <a:gd name="connsiteY24" fmla="*/ 465975 h 6858000"/>
              <a:gd name="connsiteX25" fmla="*/ 5337434 w 6244272"/>
              <a:gd name="connsiteY25" fmla="*/ 910606 h 6858000"/>
              <a:gd name="connsiteX26" fmla="*/ 5381046 w 6244272"/>
              <a:gd name="connsiteY26" fmla="*/ 921277 h 6858000"/>
              <a:gd name="connsiteX27" fmla="*/ 5439195 w 6244272"/>
              <a:gd name="connsiteY27" fmla="*/ 949734 h 6858000"/>
              <a:gd name="connsiteX28" fmla="*/ 5395583 w 6244272"/>
              <a:gd name="connsiteY28" fmla="*/ 1006647 h 6858000"/>
              <a:gd name="connsiteX29" fmla="*/ 5160079 w 6244272"/>
              <a:gd name="connsiteY29" fmla="*/ 1113358 h 6858000"/>
              <a:gd name="connsiteX30" fmla="*/ 5101930 w 6244272"/>
              <a:gd name="connsiteY30" fmla="*/ 1220069 h 6858000"/>
              <a:gd name="connsiteX31" fmla="*/ 5174617 w 6244272"/>
              <a:gd name="connsiteY31" fmla="*/ 1209399 h 6858000"/>
              <a:gd name="connsiteX32" fmla="*/ 5238580 w 6244272"/>
              <a:gd name="connsiteY32" fmla="*/ 1230741 h 6858000"/>
              <a:gd name="connsiteX33" fmla="*/ 5212414 w 6244272"/>
              <a:gd name="connsiteY33" fmla="*/ 1365909 h 6858000"/>
              <a:gd name="connsiteX34" fmla="*/ 4878056 w 6244272"/>
              <a:gd name="connsiteY34" fmla="*/ 1540204 h 6858000"/>
              <a:gd name="connsiteX35" fmla="*/ 4848982 w 6244272"/>
              <a:gd name="connsiteY35" fmla="*/ 1597117 h 6858000"/>
              <a:gd name="connsiteX36" fmla="*/ 4889686 w 6244272"/>
              <a:gd name="connsiteY36" fmla="*/ 1636245 h 6858000"/>
              <a:gd name="connsiteX37" fmla="*/ 4997261 w 6244272"/>
              <a:gd name="connsiteY37" fmla="*/ 1657587 h 6858000"/>
              <a:gd name="connsiteX38" fmla="*/ 4846074 w 6244272"/>
              <a:gd name="connsiteY38" fmla="*/ 1849668 h 6858000"/>
              <a:gd name="connsiteX39" fmla="*/ 4790832 w 6244272"/>
              <a:gd name="connsiteY39" fmla="*/ 1903025 h 6858000"/>
              <a:gd name="connsiteX40" fmla="*/ 4694886 w 6244272"/>
              <a:gd name="connsiteY40" fmla="*/ 1984836 h 6858000"/>
              <a:gd name="connsiteX41" fmla="*/ 4694886 w 6244272"/>
              <a:gd name="connsiteY41" fmla="*/ 2013292 h 6858000"/>
              <a:gd name="connsiteX42" fmla="*/ 4822814 w 6244272"/>
              <a:gd name="connsiteY42" fmla="*/ 2102219 h 6858000"/>
              <a:gd name="connsiteX43" fmla="*/ 5055411 w 6244272"/>
              <a:gd name="connsiteY43" fmla="*/ 2077320 h 6858000"/>
              <a:gd name="connsiteX44" fmla="*/ 4712331 w 6244272"/>
              <a:gd name="connsiteY44" fmla="*/ 2208931 h 6858000"/>
              <a:gd name="connsiteX45" fmla="*/ 5822979 w 6244272"/>
              <a:gd name="connsiteY45" fmla="*/ 1892353 h 6858000"/>
              <a:gd name="connsiteX46" fmla="*/ 5753200 w 6244272"/>
              <a:gd name="connsiteY46" fmla="*/ 1974165 h 6858000"/>
              <a:gd name="connsiteX47" fmla="*/ 5363601 w 6244272"/>
              <a:gd name="connsiteY47" fmla="*/ 2191146 h 6858000"/>
              <a:gd name="connsiteX48" fmla="*/ 5253118 w 6244272"/>
              <a:gd name="connsiteY48" fmla="*/ 2326314 h 6858000"/>
              <a:gd name="connsiteX49" fmla="*/ 5136819 w 6244272"/>
              <a:gd name="connsiteY49" fmla="*/ 2401012 h 6858000"/>
              <a:gd name="connsiteX50" fmla="*/ 4974002 w 6244272"/>
              <a:gd name="connsiteY50" fmla="*/ 2401012 h 6858000"/>
              <a:gd name="connsiteX51" fmla="*/ 4857704 w 6244272"/>
              <a:gd name="connsiteY51" fmla="*/ 2518395 h 6858000"/>
              <a:gd name="connsiteX52" fmla="*/ 4976910 w 6244272"/>
              <a:gd name="connsiteY52" fmla="*/ 2543294 h 6858000"/>
              <a:gd name="connsiteX53" fmla="*/ 5116467 w 6244272"/>
              <a:gd name="connsiteY53" fmla="*/ 2525509 h 6858000"/>
              <a:gd name="connsiteX54" fmla="*/ 5273470 w 6244272"/>
              <a:gd name="connsiteY54" fmla="*/ 2564636 h 6858000"/>
              <a:gd name="connsiteX55" fmla="*/ 5418843 w 6244272"/>
              <a:gd name="connsiteY55" fmla="*/ 2532623 h 6858000"/>
              <a:gd name="connsiteX56" fmla="*/ 5593290 w 6244272"/>
              <a:gd name="connsiteY56" fmla="*/ 2553965 h 6858000"/>
              <a:gd name="connsiteX57" fmla="*/ 5648532 w 6244272"/>
              <a:gd name="connsiteY57" fmla="*/ 2692689 h 6858000"/>
              <a:gd name="connsiteX58" fmla="*/ 5665976 w 6244272"/>
              <a:gd name="connsiteY58" fmla="*/ 2703362 h 6858000"/>
              <a:gd name="connsiteX59" fmla="*/ 5988704 w 6244272"/>
              <a:gd name="connsiteY59" fmla="*/ 2923898 h 6858000"/>
              <a:gd name="connsiteX60" fmla="*/ 6078835 w 6244272"/>
              <a:gd name="connsiteY60" fmla="*/ 2941684 h 6858000"/>
              <a:gd name="connsiteX61" fmla="*/ 5546771 w 6244272"/>
              <a:gd name="connsiteY61" fmla="*/ 3329402 h 6858000"/>
              <a:gd name="connsiteX62" fmla="*/ 5904388 w 6244272"/>
              <a:gd name="connsiteY62" fmla="*/ 3229805 h 6858000"/>
              <a:gd name="connsiteX63" fmla="*/ 5953814 w 6244272"/>
              <a:gd name="connsiteY63" fmla="*/ 3393429 h 6858000"/>
              <a:gd name="connsiteX64" fmla="*/ 5785182 w 6244272"/>
              <a:gd name="connsiteY64" fmla="*/ 3539269 h 6858000"/>
              <a:gd name="connsiteX65" fmla="*/ 5724125 w 6244272"/>
              <a:gd name="connsiteY65" fmla="*/ 3827390 h 6858000"/>
              <a:gd name="connsiteX66" fmla="*/ 5753200 w 6244272"/>
              <a:gd name="connsiteY66" fmla="*/ 4090612 h 6858000"/>
              <a:gd name="connsiteX67" fmla="*/ 5825886 w 6244272"/>
              <a:gd name="connsiteY67" fmla="*/ 4172424 h 6858000"/>
              <a:gd name="connsiteX68" fmla="*/ 5930554 w 6244272"/>
              <a:gd name="connsiteY68" fmla="*/ 4321821 h 6858000"/>
              <a:gd name="connsiteX69" fmla="*/ 5994519 w 6244272"/>
              <a:gd name="connsiteY69" fmla="*/ 4414305 h 6858000"/>
              <a:gd name="connsiteX70" fmla="*/ 6218393 w 6244272"/>
              <a:gd name="connsiteY70" fmla="*/ 4378734 h 6858000"/>
              <a:gd name="connsiteX71" fmla="*/ 5918925 w 6244272"/>
              <a:gd name="connsiteY71" fmla="*/ 4613499 h 6858000"/>
              <a:gd name="connsiteX72" fmla="*/ 6160243 w 6244272"/>
              <a:gd name="connsiteY72" fmla="*/ 4585042 h 6858000"/>
              <a:gd name="connsiteX73" fmla="*/ 6238745 w 6244272"/>
              <a:gd name="connsiteY73" fmla="*/ 4602828 h 6858000"/>
              <a:gd name="connsiteX74" fmla="*/ 6195133 w 6244272"/>
              <a:gd name="connsiteY74" fmla="*/ 4677526 h 6858000"/>
              <a:gd name="connsiteX75" fmla="*/ 6017778 w 6244272"/>
              <a:gd name="connsiteY75" fmla="*/ 4805580 h 6858000"/>
              <a:gd name="connsiteX76" fmla="*/ 5651439 w 6244272"/>
              <a:gd name="connsiteY76" fmla="*/ 5154171 h 6858000"/>
              <a:gd name="connsiteX77" fmla="*/ 6006149 w 6244272"/>
              <a:gd name="connsiteY77" fmla="*/ 4994104 h 6858000"/>
              <a:gd name="connsiteX78" fmla="*/ 5633994 w 6244272"/>
              <a:gd name="connsiteY78" fmla="*/ 5353367 h 6858000"/>
              <a:gd name="connsiteX79" fmla="*/ 5552586 w 6244272"/>
              <a:gd name="connsiteY79" fmla="*/ 5474306 h 6858000"/>
              <a:gd name="connsiteX80" fmla="*/ 5383953 w 6244272"/>
              <a:gd name="connsiteY80" fmla="*/ 5769542 h 6858000"/>
              <a:gd name="connsiteX81" fmla="*/ 5392675 w 6244272"/>
              <a:gd name="connsiteY81" fmla="*/ 5801555 h 6858000"/>
              <a:gd name="connsiteX82" fmla="*/ 5584568 w 6244272"/>
              <a:gd name="connsiteY82" fmla="*/ 5755314 h 6858000"/>
              <a:gd name="connsiteX83" fmla="*/ 5334526 w 6244272"/>
              <a:gd name="connsiteY83" fmla="*/ 6004307 h 6858000"/>
              <a:gd name="connsiteX84" fmla="*/ 5075763 w 6244272"/>
              <a:gd name="connsiteY84" fmla="*/ 6196388 h 6858000"/>
              <a:gd name="connsiteX85" fmla="*/ 5258933 w 6244272"/>
              <a:gd name="connsiteY85" fmla="*/ 6167932 h 6858000"/>
              <a:gd name="connsiteX86" fmla="*/ 5511881 w 6244272"/>
              <a:gd name="connsiteY86" fmla="*/ 6057663 h 6858000"/>
              <a:gd name="connsiteX87" fmla="*/ 5599105 w 6244272"/>
              <a:gd name="connsiteY87" fmla="*/ 6100347 h 6858000"/>
              <a:gd name="connsiteX88" fmla="*/ 5360693 w 6244272"/>
              <a:gd name="connsiteY88" fmla="*/ 6281757 h 6858000"/>
              <a:gd name="connsiteX89" fmla="*/ 5224043 w 6244272"/>
              <a:gd name="connsiteY89" fmla="*/ 6367127 h 6858000"/>
              <a:gd name="connsiteX90" fmla="*/ 5168801 w 6244272"/>
              <a:gd name="connsiteY90" fmla="*/ 6431153 h 6858000"/>
              <a:gd name="connsiteX91" fmla="*/ 5011799 w 6244272"/>
              <a:gd name="connsiteY91" fmla="*/ 6658805 h 6858000"/>
              <a:gd name="connsiteX92" fmla="*/ 4651275 w 6244272"/>
              <a:gd name="connsiteY92" fmla="*/ 6858000 h 6858000"/>
              <a:gd name="connsiteX93" fmla="*/ 1823619 w 6244272"/>
              <a:gd name="connsiteY93" fmla="*/ 6858000 h 6858000"/>
              <a:gd name="connsiteX94" fmla="*/ 947849 w 6244272"/>
              <a:gd name="connsiteY94" fmla="*/ 6858000 h 6858000"/>
              <a:gd name="connsiteX95" fmla="*/ 732568 w 6244272"/>
              <a:gd name="connsiteY95" fmla="*/ 6858000 h 6858000"/>
              <a:gd name="connsiteX96" fmla="*/ 0 w 6244272"/>
              <a:gd name="connsiteY9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6244272" h="6858000">
                <a:moveTo>
                  <a:pt x="0" y="0"/>
                </a:moveTo>
                <a:lnTo>
                  <a:pt x="732568" y="0"/>
                </a:lnTo>
                <a:lnTo>
                  <a:pt x="947849" y="0"/>
                </a:lnTo>
                <a:lnTo>
                  <a:pt x="1823619" y="0"/>
                </a:lnTo>
                <a:lnTo>
                  <a:pt x="5235673" y="0"/>
                </a:lnTo>
                <a:cubicBezTo>
                  <a:pt x="5133912" y="35571"/>
                  <a:pt x="5035058" y="78255"/>
                  <a:pt x="4933297" y="110269"/>
                </a:cubicBezTo>
                <a:cubicBezTo>
                  <a:pt x="4947835" y="145839"/>
                  <a:pt x="4962372" y="138725"/>
                  <a:pt x="4976910" y="135168"/>
                </a:cubicBezTo>
                <a:cubicBezTo>
                  <a:pt x="5064133" y="120941"/>
                  <a:pt x="5154264" y="110269"/>
                  <a:pt x="5238580" y="71141"/>
                </a:cubicBezTo>
                <a:cubicBezTo>
                  <a:pt x="5258933" y="64027"/>
                  <a:pt x="5282192" y="64027"/>
                  <a:pt x="5290914" y="88927"/>
                </a:cubicBezTo>
                <a:cubicBezTo>
                  <a:pt x="5305452" y="124497"/>
                  <a:pt x="5285100" y="145839"/>
                  <a:pt x="5264747" y="163625"/>
                </a:cubicBezTo>
                <a:cubicBezTo>
                  <a:pt x="5229858" y="195638"/>
                  <a:pt x="5189154" y="188525"/>
                  <a:pt x="5151357" y="192082"/>
                </a:cubicBezTo>
                <a:cubicBezTo>
                  <a:pt x="5046689" y="209867"/>
                  <a:pt x="4997261" y="259665"/>
                  <a:pt x="4974002" y="373491"/>
                </a:cubicBezTo>
                <a:cubicBezTo>
                  <a:pt x="5064133" y="327250"/>
                  <a:pt x="5154264" y="384162"/>
                  <a:pt x="5241488" y="352148"/>
                </a:cubicBezTo>
                <a:cubicBezTo>
                  <a:pt x="5264747" y="345034"/>
                  <a:pt x="5299637" y="355706"/>
                  <a:pt x="5288007" y="394834"/>
                </a:cubicBezTo>
                <a:cubicBezTo>
                  <a:pt x="5276378" y="430405"/>
                  <a:pt x="5238580" y="458860"/>
                  <a:pt x="5305452" y="451747"/>
                </a:cubicBezTo>
                <a:cubicBezTo>
                  <a:pt x="5354879" y="448189"/>
                  <a:pt x="5369416" y="405504"/>
                  <a:pt x="5383953" y="359262"/>
                </a:cubicBezTo>
                <a:cubicBezTo>
                  <a:pt x="5395583" y="334364"/>
                  <a:pt x="5427565" y="320135"/>
                  <a:pt x="5450825" y="334364"/>
                </a:cubicBezTo>
                <a:cubicBezTo>
                  <a:pt x="5479899" y="348592"/>
                  <a:pt x="5471177" y="387720"/>
                  <a:pt x="5471177" y="416176"/>
                </a:cubicBezTo>
                <a:cubicBezTo>
                  <a:pt x="5474085" y="469532"/>
                  <a:pt x="5450825" y="494431"/>
                  <a:pt x="5410121" y="505101"/>
                </a:cubicBezTo>
                <a:cubicBezTo>
                  <a:pt x="5360693" y="519330"/>
                  <a:pt x="5311267" y="537116"/>
                  <a:pt x="5247303" y="558458"/>
                </a:cubicBezTo>
                <a:cubicBezTo>
                  <a:pt x="5317082" y="594028"/>
                  <a:pt x="5369416" y="586915"/>
                  <a:pt x="5421750" y="558458"/>
                </a:cubicBezTo>
                <a:cubicBezTo>
                  <a:pt x="5485714" y="526444"/>
                  <a:pt x="5570030" y="483759"/>
                  <a:pt x="5622364" y="522887"/>
                </a:cubicBezTo>
                <a:cubicBezTo>
                  <a:pt x="5700865" y="579800"/>
                  <a:pt x="5764829" y="544229"/>
                  <a:pt x="5834608" y="533558"/>
                </a:cubicBezTo>
                <a:cubicBezTo>
                  <a:pt x="5979982" y="512216"/>
                  <a:pt x="5889850" y="480203"/>
                  <a:pt x="6035223" y="462417"/>
                </a:cubicBezTo>
                <a:cubicBezTo>
                  <a:pt x="6093372" y="455303"/>
                  <a:pt x="6154429" y="426847"/>
                  <a:pt x="6238745" y="465975"/>
                </a:cubicBezTo>
                <a:cubicBezTo>
                  <a:pt x="5857868" y="672284"/>
                  <a:pt x="5677606" y="658055"/>
                  <a:pt x="5337434" y="910606"/>
                </a:cubicBezTo>
                <a:cubicBezTo>
                  <a:pt x="5351971" y="935506"/>
                  <a:pt x="5366508" y="924835"/>
                  <a:pt x="5381046" y="921277"/>
                </a:cubicBezTo>
                <a:cubicBezTo>
                  <a:pt x="5404305" y="917720"/>
                  <a:pt x="5433380" y="903491"/>
                  <a:pt x="5439195" y="949734"/>
                </a:cubicBezTo>
                <a:cubicBezTo>
                  <a:pt x="5442103" y="985305"/>
                  <a:pt x="5424657" y="1003089"/>
                  <a:pt x="5395583" y="1006647"/>
                </a:cubicBezTo>
                <a:cubicBezTo>
                  <a:pt x="5311267" y="1020875"/>
                  <a:pt x="5235673" y="1070674"/>
                  <a:pt x="5160079" y="1113358"/>
                </a:cubicBezTo>
                <a:cubicBezTo>
                  <a:pt x="5125190" y="1131144"/>
                  <a:pt x="5087393" y="1156043"/>
                  <a:pt x="5101930" y="1220069"/>
                </a:cubicBezTo>
                <a:cubicBezTo>
                  <a:pt x="5131004" y="1237855"/>
                  <a:pt x="5151357" y="1212955"/>
                  <a:pt x="5174617" y="1209399"/>
                </a:cubicBezTo>
                <a:cubicBezTo>
                  <a:pt x="5197876" y="1205842"/>
                  <a:pt x="5253118" y="1220069"/>
                  <a:pt x="5238580" y="1230741"/>
                </a:cubicBezTo>
                <a:cubicBezTo>
                  <a:pt x="5171709" y="1269868"/>
                  <a:pt x="5293822" y="1365909"/>
                  <a:pt x="5212414" y="1365909"/>
                </a:cubicBezTo>
                <a:cubicBezTo>
                  <a:pt x="5078671" y="1365909"/>
                  <a:pt x="5005984" y="1536647"/>
                  <a:pt x="4878056" y="1540204"/>
                </a:cubicBezTo>
                <a:cubicBezTo>
                  <a:pt x="4857704" y="1540204"/>
                  <a:pt x="4848982" y="1572219"/>
                  <a:pt x="4848982" y="1597117"/>
                </a:cubicBezTo>
                <a:cubicBezTo>
                  <a:pt x="4848982" y="1629132"/>
                  <a:pt x="4869333" y="1632688"/>
                  <a:pt x="4889686" y="1636245"/>
                </a:cubicBezTo>
                <a:cubicBezTo>
                  <a:pt x="4921668" y="1639802"/>
                  <a:pt x="4956557" y="1597117"/>
                  <a:pt x="4997261" y="1657587"/>
                </a:cubicBezTo>
                <a:cubicBezTo>
                  <a:pt x="4921668" y="1693158"/>
                  <a:pt x="4843167" y="1728729"/>
                  <a:pt x="4846074" y="1849668"/>
                </a:cubicBezTo>
                <a:cubicBezTo>
                  <a:pt x="4846074" y="1881683"/>
                  <a:pt x="4814092" y="1895910"/>
                  <a:pt x="4790832" y="1903025"/>
                </a:cubicBezTo>
                <a:cubicBezTo>
                  <a:pt x="4750128" y="1917252"/>
                  <a:pt x="4718146" y="1938595"/>
                  <a:pt x="4694886" y="1984836"/>
                </a:cubicBezTo>
                <a:cubicBezTo>
                  <a:pt x="4694886" y="1995507"/>
                  <a:pt x="4694886" y="2002622"/>
                  <a:pt x="4694886" y="2013292"/>
                </a:cubicBezTo>
                <a:cubicBezTo>
                  <a:pt x="4700701" y="2123562"/>
                  <a:pt x="4758850" y="2120004"/>
                  <a:pt x="4822814" y="2102219"/>
                </a:cubicBezTo>
                <a:cubicBezTo>
                  <a:pt x="4898408" y="2080877"/>
                  <a:pt x="4974002" y="2038192"/>
                  <a:pt x="5055411" y="2077320"/>
                </a:cubicBezTo>
                <a:cubicBezTo>
                  <a:pt x="4942020" y="2130676"/>
                  <a:pt x="4817000" y="2134233"/>
                  <a:pt x="4712331" y="2208931"/>
                </a:cubicBezTo>
                <a:cubicBezTo>
                  <a:pt x="5101930" y="2223159"/>
                  <a:pt x="5445010" y="1984836"/>
                  <a:pt x="5822979" y="1892353"/>
                </a:cubicBezTo>
                <a:cubicBezTo>
                  <a:pt x="5811349" y="1952823"/>
                  <a:pt x="5779367" y="1967051"/>
                  <a:pt x="5753200" y="1974165"/>
                </a:cubicBezTo>
                <a:cubicBezTo>
                  <a:pt x="5613642" y="2020407"/>
                  <a:pt x="5491529" y="2112891"/>
                  <a:pt x="5363601" y="2191146"/>
                </a:cubicBezTo>
                <a:cubicBezTo>
                  <a:pt x="5311267" y="2223159"/>
                  <a:pt x="5273470" y="2258731"/>
                  <a:pt x="5253118" y="2326314"/>
                </a:cubicBezTo>
                <a:cubicBezTo>
                  <a:pt x="5235673" y="2390340"/>
                  <a:pt x="5200783" y="2418796"/>
                  <a:pt x="5136819" y="2401012"/>
                </a:cubicBezTo>
                <a:cubicBezTo>
                  <a:pt x="5084485" y="2386784"/>
                  <a:pt x="5029243" y="2393898"/>
                  <a:pt x="4974002" y="2401012"/>
                </a:cubicBezTo>
                <a:cubicBezTo>
                  <a:pt x="4912946" y="2408126"/>
                  <a:pt x="4843167" y="2479267"/>
                  <a:pt x="4857704" y="2518395"/>
                </a:cubicBezTo>
                <a:cubicBezTo>
                  <a:pt x="4886778" y="2582422"/>
                  <a:pt x="4936205" y="2550408"/>
                  <a:pt x="4976910" y="2543294"/>
                </a:cubicBezTo>
                <a:cubicBezTo>
                  <a:pt x="5026336" y="2536181"/>
                  <a:pt x="5116467" y="2518395"/>
                  <a:pt x="5116467" y="2525509"/>
                </a:cubicBezTo>
                <a:cubicBezTo>
                  <a:pt x="5148450" y="2685576"/>
                  <a:pt x="5221136" y="2564636"/>
                  <a:pt x="5273470" y="2564636"/>
                </a:cubicBezTo>
                <a:cubicBezTo>
                  <a:pt x="5322897" y="2564636"/>
                  <a:pt x="5372323" y="2546851"/>
                  <a:pt x="5418843" y="2532623"/>
                </a:cubicBezTo>
                <a:cubicBezTo>
                  <a:pt x="5479899" y="2514837"/>
                  <a:pt x="5535140" y="2546851"/>
                  <a:pt x="5593290" y="2553965"/>
                </a:cubicBezTo>
                <a:cubicBezTo>
                  <a:pt x="5645624" y="2561080"/>
                  <a:pt x="5616550" y="2653563"/>
                  <a:pt x="5648532" y="2692689"/>
                </a:cubicBezTo>
                <a:cubicBezTo>
                  <a:pt x="5654346" y="2703362"/>
                  <a:pt x="5660161" y="2703362"/>
                  <a:pt x="5665976" y="2703362"/>
                </a:cubicBezTo>
                <a:cubicBezTo>
                  <a:pt x="5683421" y="2980812"/>
                  <a:pt x="5988704" y="2913227"/>
                  <a:pt x="5988704" y="2923898"/>
                </a:cubicBezTo>
                <a:cubicBezTo>
                  <a:pt x="6014871" y="2941684"/>
                  <a:pt x="6046853" y="2899000"/>
                  <a:pt x="6078835" y="2941684"/>
                </a:cubicBezTo>
                <a:cubicBezTo>
                  <a:pt x="5942185" y="3137322"/>
                  <a:pt x="5732847" y="3183563"/>
                  <a:pt x="5546771" y="3329402"/>
                </a:cubicBezTo>
                <a:cubicBezTo>
                  <a:pt x="5700865" y="3379202"/>
                  <a:pt x="5790997" y="3208463"/>
                  <a:pt x="5904388" y="3229805"/>
                </a:cubicBezTo>
                <a:cubicBezTo>
                  <a:pt x="5959629" y="3283162"/>
                  <a:pt x="5793904" y="3368530"/>
                  <a:pt x="5953814" y="3393429"/>
                </a:cubicBezTo>
                <a:cubicBezTo>
                  <a:pt x="5884036" y="3439672"/>
                  <a:pt x="5834608" y="3485914"/>
                  <a:pt x="5785182" y="3539269"/>
                </a:cubicBezTo>
                <a:cubicBezTo>
                  <a:pt x="5700865" y="3635309"/>
                  <a:pt x="5683421" y="3699337"/>
                  <a:pt x="5724125" y="3827390"/>
                </a:cubicBezTo>
                <a:cubicBezTo>
                  <a:pt x="5750293" y="3912759"/>
                  <a:pt x="5788089" y="3991015"/>
                  <a:pt x="5753200" y="4090612"/>
                </a:cubicBezTo>
                <a:cubicBezTo>
                  <a:pt x="5729940" y="4158196"/>
                  <a:pt x="5738663" y="4204438"/>
                  <a:pt x="5825886" y="4172424"/>
                </a:cubicBezTo>
                <a:cubicBezTo>
                  <a:pt x="5918925" y="4140411"/>
                  <a:pt x="5953814" y="4200882"/>
                  <a:pt x="5930554" y="4321821"/>
                </a:cubicBezTo>
                <a:cubicBezTo>
                  <a:pt x="5916018" y="4400076"/>
                  <a:pt x="5930554" y="4424975"/>
                  <a:pt x="5994519" y="4414305"/>
                </a:cubicBezTo>
                <a:cubicBezTo>
                  <a:pt x="6064297" y="4403633"/>
                  <a:pt x="6131169" y="4353835"/>
                  <a:pt x="6218393" y="4378734"/>
                </a:cubicBezTo>
                <a:cubicBezTo>
                  <a:pt x="6148614" y="4521016"/>
                  <a:pt x="6000333" y="4478331"/>
                  <a:pt x="5918925" y="4613499"/>
                </a:cubicBezTo>
                <a:cubicBezTo>
                  <a:pt x="6014871" y="4613499"/>
                  <a:pt x="6090465" y="4613499"/>
                  <a:pt x="6160243" y="4585042"/>
                </a:cubicBezTo>
                <a:cubicBezTo>
                  <a:pt x="6189318" y="4574373"/>
                  <a:pt x="6221300" y="4560144"/>
                  <a:pt x="6238745" y="4602828"/>
                </a:cubicBezTo>
                <a:cubicBezTo>
                  <a:pt x="6259098" y="4652628"/>
                  <a:pt x="6218393" y="4670412"/>
                  <a:pt x="6195133" y="4677526"/>
                </a:cubicBezTo>
                <a:cubicBezTo>
                  <a:pt x="6128261" y="4702425"/>
                  <a:pt x="6075928" y="4759339"/>
                  <a:pt x="6017778" y="4805580"/>
                </a:cubicBezTo>
                <a:cubicBezTo>
                  <a:pt x="5892758" y="4905177"/>
                  <a:pt x="5756107" y="4990547"/>
                  <a:pt x="5651439" y="5154171"/>
                </a:cubicBezTo>
                <a:cubicBezTo>
                  <a:pt x="5782275" y="5111487"/>
                  <a:pt x="5881128" y="5011889"/>
                  <a:pt x="6006149" y="4994104"/>
                </a:cubicBezTo>
                <a:cubicBezTo>
                  <a:pt x="5898572" y="5143500"/>
                  <a:pt x="5761922" y="5243097"/>
                  <a:pt x="5633994" y="5353367"/>
                </a:cubicBezTo>
                <a:cubicBezTo>
                  <a:pt x="5596197" y="5385379"/>
                  <a:pt x="5558400" y="5406721"/>
                  <a:pt x="5552586" y="5474306"/>
                </a:cubicBezTo>
                <a:cubicBezTo>
                  <a:pt x="5535140" y="5605917"/>
                  <a:pt x="5488622" y="5712629"/>
                  <a:pt x="5383953" y="5769542"/>
                </a:cubicBezTo>
                <a:cubicBezTo>
                  <a:pt x="5383953" y="5769542"/>
                  <a:pt x="5389768" y="5790884"/>
                  <a:pt x="5392675" y="5801555"/>
                </a:cubicBezTo>
                <a:cubicBezTo>
                  <a:pt x="5456640" y="5805112"/>
                  <a:pt x="5506066" y="5726858"/>
                  <a:pt x="5584568" y="5755314"/>
                </a:cubicBezTo>
                <a:cubicBezTo>
                  <a:pt x="5506066" y="5862025"/>
                  <a:pt x="5442103" y="5954508"/>
                  <a:pt x="5334526" y="6004307"/>
                </a:cubicBezTo>
                <a:cubicBezTo>
                  <a:pt x="5247303" y="6043434"/>
                  <a:pt x="5139727" y="6068335"/>
                  <a:pt x="5075763" y="6196388"/>
                </a:cubicBezTo>
                <a:cubicBezTo>
                  <a:pt x="5148450" y="6221287"/>
                  <a:pt x="5203691" y="6189274"/>
                  <a:pt x="5258933" y="6167932"/>
                </a:cubicBezTo>
                <a:cubicBezTo>
                  <a:pt x="5343249" y="6132361"/>
                  <a:pt x="5427565" y="6093234"/>
                  <a:pt x="5511881" y="6057663"/>
                </a:cubicBezTo>
                <a:cubicBezTo>
                  <a:pt x="5543864" y="6043434"/>
                  <a:pt x="5578753" y="6036320"/>
                  <a:pt x="5599105" y="6100347"/>
                </a:cubicBezTo>
                <a:cubicBezTo>
                  <a:pt x="5491529" y="6114575"/>
                  <a:pt x="5427565" y="6199945"/>
                  <a:pt x="5360693" y="6281757"/>
                </a:cubicBezTo>
                <a:cubicBezTo>
                  <a:pt x="5322897" y="6327999"/>
                  <a:pt x="5290914" y="6388469"/>
                  <a:pt x="5224043" y="6367127"/>
                </a:cubicBezTo>
                <a:cubicBezTo>
                  <a:pt x="5189154" y="6356456"/>
                  <a:pt x="5165894" y="6388469"/>
                  <a:pt x="5168801" y="6431153"/>
                </a:cubicBezTo>
                <a:cubicBezTo>
                  <a:pt x="5183339" y="6580550"/>
                  <a:pt x="5099022" y="6630349"/>
                  <a:pt x="5011799" y="6658805"/>
                </a:cubicBezTo>
                <a:cubicBezTo>
                  <a:pt x="4883871" y="6701489"/>
                  <a:pt x="4770480" y="6786859"/>
                  <a:pt x="4651275" y="6858000"/>
                </a:cubicBezTo>
                <a:lnTo>
                  <a:pt x="1823619" y="6858000"/>
                </a:lnTo>
                <a:lnTo>
                  <a:pt x="947849" y="6858000"/>
                </a:lnTo>
                <a:lnTo>
                  <a:pt x="732568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78B622-FCA1-E097-E1E0-CE63B48C846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1275" y="375835"/>
            <a:ext cx="2349783" cy="79022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184A380-A6BC-0993-141B-1FA71CD5FD10}"/>
              </a:ext>
            </a:extLst>
          </p:cNvPr>
          <p:cNvSpPr/>
          <p:nvPr/>
        </p:nvSpPr>
        <p:spPr>
          <a:xfrm>
            <a:off x="9446997" y="1292942"/>
            <a:ext cx="23583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stral" panose="03090702030407020403" pitchFamily="66" charset="0"/>
                <a:ea typeface="+mn-ea"/>
                <a:cs typeface="+mn-cs"/>
              </a:rPr>
              <a:t>Data drives Excellence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46F03AB-79ED-C4B8-1155-BEDA3E70B109}"/>
              </a:ext>
            </a:extLst>
          </p:cNvPr>
          <p:cNvSpPr txBox="1">
            <a:spLocks/>
          </p:cNvSpPr>
          <p:nvPr/>
        </p:nvSpPr>
        <p:spPr>
          <a:xfrm>
            <a:off x="561027" y="1580535"/>
            <a:ext cx="4086840" cy="387719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Transforming Operations Data Into Strategic Advantage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Recovering LPO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(</a:t>
            </a:r>
            <a:r>
              <a:rPr lang="en-US" sz="1800" i="1" dirty="0">
                <a:solidFill>
                  <a:schemeClr val="accent4">
                    <a:lumMod val="75000"/>
                  </a:schemeClr>
                </a:solidFill>
                <a:latin typeface="Aptos Display" panose="02110004020202020204"/>
              </a:rPr>
              <a:t>L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ost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-profit Opportunity)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with Enterprise Data-Twin — The AI Playbook for Chemical Operations</a:t>
            </a:r>
          </a:p>
        </p:txBody>
      </p:sp>
    </p:spTree>
    <p:extLst>
      <p:ext uri="{BB962C8B-B14F-4D97-AF65-F5344CB8AC3E}">
        <p14:creationId xmlns:p14="http://schemas.microsoft.com/office/powerpoint/2010/main" val="1699008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BAEF37-68F0-9A41-3FF0-F5F3BD6AE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00B22A-4E12-D0A6-C787-E9C178D8B61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580504" y="6512716"/>
            <a:ext cx="5515495" cy="2903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/>
              <a:t>dDriven Solutions Pte. Ltd. 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551E4D09-C533-BB16-3C1A-BEBA815F4B82}"/>
              </a:ext>
            </a:extLst>
          </p:cNvPr>
          <p:cNvSpPr txBox="1">
            <a:spLocks/>
          </p:cNvSpPr>
          <p:nvPr/>
        </p:nvSpPr>
        <p:spPr>
          <a:xfrm>
            <a:off x="373829" y="156254"/>
            <a:ext cx="11491922" cy="4347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Poppins SemiBold" panose="00000700000000000000" pitchFamily="50" charset="0"/>
                <a:ea typeface="+mj-ea"/>
                <a:cs typeface="Poppins SemiBold" panose="00000700000000000000" pitchFamily="50" charset="0"/>
              </a:defRPr>
            </a:lvl1pPr>
          </a:lstStyle>
          <a:p>
            <a:r>
              <a:rPr lang="en-US" sz="1800" b="1" cap="small" dirty="0">
                <a:solidFill>
                  <a:srgbClr val="00407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Solution (Agentic Interface) Example </a:t>
            </a:r>
            <a:r>
              <a:rPr lang="en-US" sz="1800" b="1" cap="small" dirty="0">
                <a:solidFill>
                  <a:srgbClr val="C000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(Video) </a:t>
            </a:r>
            <a:r>
              <a:rPr lang="en-US" sz="1800" b="1" cap="small" dirty="0">
                <a:solidFill>
                  <a:srgbClr val="00407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from a Large Indian Petroleum Refinery</a:t>
            </a:r>
            <a:endParaRPr lang="en-US" sz="1800" cap="small" dirty="0">
              <a:solidFill>
                <a:srgbClr val="0040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28AD8D-76E8-B2A0-CAB5-C1955F25DA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300" y="684276"/>
            <a:ext cx="11241998" cy="5029636"/>
          </a:xfrm>
          <a:prstGeom prst="rect">
            <a:avLst/>
          </a:prstGeom>
        </p:spPr>
      </p:pic>
      <p:pic>
        <p:nvPicPr>
          <p:cNvPr id="8" name="chat-light theme">
            <a:hlinkClick r:id="" action="ppaction://media"/>
            <a:extLst>
              <a:ext uri="{FF2B5EF4-FFF2-40B4-BE49-F238E27FC236}">
                <a16:creationId xmlns:a16="http://schemas.microsoft.com/office/drawing/2014/main" id="{2D148A97-CEB0-4947-9FE2-1F6DDA86976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478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64654" y="778757"/>
            <a:ext cx="9185048" cy="516659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80678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9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740402F4-E269-4182-B3D1-56AF24733203}"/>
              </a:ext>
            </a:extLst>
          </p:cNvPr>
          <p:cNvSpPr txBox="1">
            <a:spLocks/>
          </p:cNvSpPr>
          <p:nvPr/>
        </p:nvSpPr>
        <p:spPr>
          <a:xfrm>
            <a:off x="373829" y="156254"/>
            <a:ext cx="11491922" cy="4347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Poppins SemiBold" panose="00000700000000000000" pitchFamily="50" charset="0"/>
                <a:ea typeface="+mj-ea"/>
                <a:cs typeface="Poppins SemiBold" panose="00000700000000000000" pitchFamily="50" charset="0"/>
              </a:defRPr>
            </a:lvl1pPr>
          </a:lstStyle>
          <a:p>
            <a:r>
              <a:rPr lang="en-US" sz="1800" b="1" cap="small" dirty="0">
                <a:solidFill>
                  <a:srgbClr val="00407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LPO: Capturing every Deviation, Exception, Excursion in Economic terms &amp; Prioritizing</a:t>
            </a:r>
            <a:endParaRPr lang="en-US" sz="1800" cap="small" dirty="0">
              <a:solidFill>
                <a:srgbClr val="0040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B1F02AC-ABA6-2F2C-0D7D-B82A60F87A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421" y="697752"/>
            <a:ext cx="11315157" cy="5535648"/>
          </a:xfrm>
          <a:prstGeom prst="rect">
            <a:avLst/>
          </a:prstGeom>
        </p:spPr>
      </p:pic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485D543F-450F-BC9A-54B4-868483C89A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4681" y="686091"/>
            <a:ext cx="11740896" cy="5547309"/>
          </a:xfrm>
          <a:prstGeom prst="rect">
            <a:avLst/>
          </a:prstGeom>
        </p:spPr>
      </p:pic>
      <p:pic>
        <p:nvPicPr>
          <p:cNvPr id="6" name="Picture 4" descr="An Introduction to AI agents.">
            <a:extLst>
              <a:ext uri="{FF2B5EF4-FFF2-40B4-BE49-F238E27FC236}">
                <a16:creationId xmlns:a16="http://schemas.microsoft.com/office/drawing/2014/main" id="{93C5EA3F-1657-17DC-D4BD-E4B2AE55C1C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78" b="98750" l="4806" r="89302">
                        <a14:foregroundMark x1="45116" y1="21528" x2="32868" y2="41806"/>
                        <a14:foregroundMark x1="32868" y1="41806" x2="18295" y2="33056"/>
                        <a14:foregroundMark x1="18295" y1="33056" x2="37054" y2="25278"/>
                        <a14:foregroundMark x1="37054" y1="25278" x2="41085" y2="25278"/>
                        <a14:foregroundMark x1="12558" y1="28750" x2="35659" y2="22222"/>
                        <a14:foregroundMark x1="35659" y1="22222" x2="8682" y2="32917"/>
                        <a14:foregroundMark x1="8682" y1="32917" x2="8992" y2="40417"/>
                        <a14:foregroundMark x1="37984" y1="54444" x2="55504" y2="57222"/>
                        <a14:foregroundMark x1="55504" y1="57222" x2="70388" y2="70556"/>
                        <a14:foregroundMark x1="70388" y1="70556" x2="58760" y2="84167"/>
                        <a14:foregroundMark x1="58760" y1="84167" x2="39225" y2="61667"/>
                        <a14:foregroundMark x1="39225" y1="61667" x2="39845" y2="49861"/>
                        <a14:foregroundMark x1="39845" y1="49861" x2="40000" y2="49444"/>
                        <a14:foregroundMark x1="59535" y1="43472" x2="63721" y2="55278"/>
                        <a14:foregroundMark x1="63721" y1="55278" x2="63721" y2="55278"/>
                        <a14:foregroundMark x1="13798" y1="60694" x2="15349" y2="70139"/>
                        <a14:foregroundMark x1="14109" y1="60694" x2="9767" y2="74028"/>
                        <a14:foregroundMark x1="9767" y1="74028" x2="11318" y2="84444"/>
                        <a14:foregroundMark x1="11318" y1="84444" x2="16589" y2="93889"/>
                        <a14:foregroundMark x1="16589" y1="93889" x2="10853" y2="72222"/>
                        <a14:foregroundMark x1="10853" y1="72222" x2="12403" y2="65972"/>
                        <a14:foregroundMark x1="35194" y1="29306" x2="33953" y2="30417"/>
                        <a14:foregroundMark x1="4496" y1="34722" x2="5116" y2="45556"/>
                        <a14:foregroundMark x1="5116" y1="45556" x2="6047" y2="47639"/>
                        <a14:foregroundMark x1="52713" y1="29861" x2="52403" y2="28194"/>
                        <a14:foregroundMark x1="21085" y1="20139" x2="31938" y2="12222"/>
                        <a14:foregroundMark x1="31318" y1="2778" x2="23721" y2="11667"/>
                        <a14:foregroundMark x1="23721" y1="11667" x2="21860" y2="20000"/>
                        <a14:foregroundMark x1="66822" y1="63750" x2="72558" y2="78889"/>
                        <a14:foregroundMark x1="72558" y1="78889" x2="67132" y2="89444"/>
                        <a14:foregroundMark x1="67132" y1="89444" x2="39845" y2="98750"/>
                        <a14:foregroundMark x1="39845" y1="98750" x2="31318" y2="89167"/>
                        <a14:foregroundMark x1="71938" y1="76667" x2="67597" y2="87778"/>
                        <a14:foregroundMark x1="67597" y1="87778" x2="64651" y2="89583"/>
                        <a14:foregroundMark x1="35194" y1="42361" x2="33643" y2="41667"/>
                        <a14:foregroundMark x1="26202" y1="16389" x2="21860" y2="19167"/>
                        <a14:foregroundMark x1="62016" y1="43889" x2="66822" y2="44167"/>
                        <a14:foregroundMark x1="66357" y1="50694" x2="68992" y2="50694"/>
                        <a14:foregroundMark x1="31008" y1="49167" x2="34884" y2="49306"/>
                        <a14:foregroundMark x1="37829" y1="48194" x2="31163" y2="50556"/>
                        <a14:foregroundMark x1="20465" y1="28750" x2="7752" y2="40972"/>
                        <a14:foregroundMark x1="7752" y1="40972" x2="21240" y2="49861"/>
                        <a14:foregroundMark x1="21240" y1="49861" x2="34264" y2="44444"/>
                        <a14:foregroundMark x1="34264" y1="44444" x2="24496" y2="33056"/>
                        <a14:foregroundMark x1="24496" y1="33056" x2="17054" y2="29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032" y="4420470"/>
            <a:ext cx="1760991" cy="196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66DF49CD-5F49-8784-CD8F-5AE63DB6BA61}"/>
              </a:ext>
            </a:extLst>
          </p:cNvPr>
          <p:cNvSpPr/>
          <p:nvPr/>
        </p:nvSpPr>
        <p:spPr>
          <a:xfrm>
            <a:off x="1424675" y="3374134"/>
            <a:ext cx="2070807" cy="951272"/>
          </a:xfrm>
          <a:prstGeom prst="cloudCallout">
            <a:avLst>
              <a:gd name="adj1" fmla="val 8437"/>
              <a:gd name="adj2" fmla="val 13006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1400" dirty="0"/>
              <a:t>Now I can do it.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53627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3BCF39-08B8-43F7-9556-3F496C1E98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8500" y="2805221"/>
            <a:ext cx="4497388" cy="316547"/>
          </a:xfrm>
        </p:spPr>
        <p:txBody>
          <a:bodyPr>
            <a:normAutofit/>
          </a:bodyPr>
          <a:lstStyle/>
          <a:p>
            <a:r>
              <a:rPr lang="en-US" b="1" dirty="0">
                <a:latin typeface="Poppins" panose="00000500000000000000" pitchFamily="2" charset="0"/>
                <a:cs typeface="Poppins" panose="00000500000000000000" pitchFamily="2" charset="0"/>
                <a:hlinkClick r:id="rId2"/>
              </a:rPr>
              <a:t>Partha.ray@dDriven.io</a:t>
            </a:r>
            <a:r>
              <a:rPr lang="en-US" b="1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1729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6F16C7-E9C1-4FDB-C321-4A369A62AEE0}"/>
              </a:ext>
            </a:extLst>
          </p:cNvPr>
          <p:cNvSpPr txBox="1"/>
          <p:nvPr/>
        </p:nvSpPr>
        <p:spPr>
          <a:xfrm>
            <a:off x="385154" y="860082"/>
            <a:ext cx="1128259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dirty="0"/>
              <a:t>Presenter – Partha Ray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dirty="0"/>
              <a:t>d</a:t>
            </a:r>
            <a:r>
              <a:rPr lang="en-US" sz="2400" cap="small" dirty="0"/>
              <a:t>Driven – Company Profile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cap="small" dirty="0"/>
              <a:t>Our “Fundamental First” Approach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cap="small" dirty="0"/>
              <a:t>Fundamental 1st Approach: Example #1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cap="small" dirty="0"/>
              <a:t>Fundamental 1st Approach: Example #1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cap="small" dirty="0"/>
              <a:t>Explanation – Oversight – Insight – OpsGPT – Foresight – Agent-X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cap="small" dirty="0"/>
              <a:t>Demonstration (Video of deployed solutions)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cap="small" dirty="0"/>
              <a:t>LPO – Lost Profit Opportunity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E18800-1EF4-D6AB-F782-AAF35F902B26}"/>
              </a:ext>
            </a:extLst>
          </p:cNvPr>
          <p:cNvSpPr txBox="1">
            <a:spLocks/>
          </p:cNvSpPr>
          <p:nvPr/>
        </p:nvSpPr>
        <p:spPr>
          <a:xfrm>
            <a:off x="296009" y="137694"/>
            <a:ext cx="11491922" cy="454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Poppins SemiBold" panose="00000700000000000000" pitchFamily="50" charset="0"/>
                <a:ea typeface="+mj-ea"/>
                <a:cs typeface="Poppins SemiBold" panose="00000700000000000000" pitchFamily="50" charset="0"/>
              </a:defRPr>
            </a:lvl1pPr>
          </a:lstStyle>
          <a:p>
            <a:r>
              <a:rPr lang="en-US" sz="1800" b="1" cap="small" dirty="0">
                <a:solidFill>
                  <a:srgbClr val="00407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AGENDA</a:t>
            </a:r>
            <a:endParaRPr lang="en-GB" sz="1800" b="1" cap="small" dirty="0">
              <a:solidFill>
                <a:srgbClr val="004070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574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>
            <a:extLst>
              <a:ext uri="{FF2B5EF4-FFF2-40B4-BE49-F238E27FC236}">
                <a16:creationId xmlns:a16="http://schemas.microsoft.com/office/drawing/2014/main" id="{BFB82EEA-4015-8326-EF85-91A27F6E6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17" y="602521"/>
            <a:ext cx="11415552" cy="3599118"/>
          </a:xfrm>
          <a:prstGeom prst="rect">
            <a:avLst/>
          </a:prstGeom>
        </p:spPr>
      </p:pic>
      <p:pic>
        <p:nvPicPr>
          <p:cNvPr id="1026" name="Picture 2" descr="Integrated Circuits (ICs)-Microchip USA">
            <a:extLst>
              <a:ext uri="{FF2B5EF4-FFF2-40B4-BE49-F238E27FC236}">
                <a16:creationId xmlns:a16="http://schemas.microsoft.com/office/drawing/2014/main" id="{CCE42D60-D2A9-1AA3-378C-13E129E6D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31" y="4289985"/>
            <a:ext cx="2130117" cy="1728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iemens VFD Drive, 132 kW at ₹ 65898 in ...">
            <a:extLst>
              <a:ext uri="{FF2B5EF4-FFF2-40B4-BE49-F238E27FC236}">
                <a16:creationId xmlns:a16="http://schemas.microsoft.com/office/drawing/2014/main" id="{8F121016-24EC-3681-7611-3E7525C07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360" y="4304066"/>
            <a:ext cx="1754315" cy="175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ot Strip Mill Automation and Modernization">
            <a:extLst>
              <a:ext uri="{FF2B5EF4-FFF2-40B4-BE49-F238E27FC236}">
                <a16:creationId xmlns:a16="http://schemas.microsoft.com/office/drawing/2014/main" id="{42EC2536-3A29-AB10-2E35-97EE061BA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533" y="4263716"/>
            <a:ext cx="2779775" cy="1849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3B23BF-DAC2-09C7-947B-88C4746618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677" y="3302290"/>
            <a:ext cx="4880831" cy="2756091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C0E6548-FE62-E014-FA1E-496BD7A30D75}"/>
              </a:ext>
            </a:extLst>
          </p:cNvPr>
          <p:cNvCxnSpPr>
            <a:cxnSpLocks/>
          </p:cNvCxnSpPr>
          <p:nvPr/>
        </p:nvCxnSpPr>
        <p:spPr>
          <a:xfrm>
            <a:off x="397111" y="1670213"/>
            <a:ext cx="3354542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0591171-DB72-A1EF-40E2-5E52BEE8EFD2}"/>
              </a:ext>
            </a:extLst>
          </p:cNvPr>
          <p:cNvCxnSpPr>
            <a:cxnSpLocks/>
          </p:cNvCxnSpPr>
          <p:nvPr/>
        </p:nvCxnSpPr>
        <p:spPr>
          <a:xfrm>
            <a:off x="3751653" y="1670213"/>
            <a:ext cx="6844937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0E6E7EC-1D32-47F3-EC33-61C1130CEE5A}"/>
              </a:ext>
            </a:extLst>
          </p:cNvPr>
          <p:cNvCxnSpPr>
            <a:cxnSpLocks/>
          </p:cNvCxnSpPr>
          <p:nvPr/>
        </p:nvCxnSpPr>
        <p:spPr>
          <a:xfrm>
            <a:off x="10596590" y="1670213"/>
            <a:ext cx="103457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0F32C0C-53D5-0F2E-2737-509DC02BAA60}"/>
              </a:ext>
            </a:extLst>
          </p:cNvPr>
          <p:cNvSpPr txBox="1"/>
          <p:nvPr/>
        </p:nvSpPr>
        <p:spPr>
          <a:xfrm>
            <a:off x="1430271" y="1516325"/>
            <a:ext cx="671979" cy="30777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latin typeface="Poppins SemiBold" panose="00000700000000000000" pitchFamily="50" charset="0"/>
                <a:cs typeface="Poppins SemiBold" panose="00000700000000000000" pitchFamily="50" charset="0"/>
              </a:rPr>
              <a:t>INDIA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DDD269-BCB3-6046-5ADD-AE55604E110D}"/>
              </a:ext>
            </a:extLst>
          </p:cNvPr>
          <p:cNvSpPr txBox="1"/>
          <p:nvPr/>
        </p:nvSpPr>
        <p:spPr>
          <a:xfrm>
            <a:off x="5986093" y="1516325"/>
            <a:ext cx="2098651" cy="30777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latin typeface="Poppins SemiBold" panose="00000700000000000000" pitchFamily="50" charset="0"/>
                <a:cs typeface="Poppins SemiBold" panose="00000700000000000000" pitchFamily="50" charset="0"/>
              </a:rPr>
              <a:t>GERNAY / SINGAPORE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36BB70-555E-995A-51D4-4518BE9E437A}"/>
              </a:ext>
            </a:extLst>
          </p:cNvPr>
          <p:cNvSpPr txBox="1"/>
          <p:nvPr/>
        </p:nvSpPr>
        <p:spPr>
          <a:xfrm>
            <a:off x="10777889" y="1516325"/>
            <a:ext cx="671979" cy="30777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latin typeface="Poppins SemiBold" panose="00000700000000000000" pitchFamily="50" charset="0"/>
                <a:cs typeface="Poppins SemiBold" panose="00000700000000000000" pitchFamily="50" charset="0"/>
              </a:rPr>
              <a:t>INDIA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D1EA5A93-A226-5D0E-2688-F0DA9452E684}"/>
              </a:ext>
            </a:extLst>
          </p:cNvPr>
          <p:cNvSpPr txBox="1">
            <a:spLocks/>
          </p:cNvSpPr>
          <p:nvPr/>
        </p:nvSpPr>
        <p:spPr>
          <a:xfrm>
            <a:off x="296009" y="137694"/>
            <a:ext cx="11491922" cy="454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Poppins SemiBold" panose="00000700000000000000" pitchFamily="50" charset="0"/>
                <a:ea typeface="+mj-ea"/>
                <a:cs typeface="Poppins SemiBold" panose="00000700000000000000" pitchFamily="50" charset="0"/>
              </a:defRPr>
            </a:lvl1pPr>
          </a:lstStyle>
          <a:p>
            <a:r>
              <a:rPr lang="en-US" sz="1800" b="1" cap="small" dirty="0">
                <a:solidFill>
                  <a:srgbClr val="00407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Partha Ray</a:t>
            </a:r>
            <a:endParaRPr lang="en-GB" sz="1800" b="1" cap="small" dirty="0">
              <a:solidFill>
                <a:srgbClr val="004070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2668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DBF906-DB76-38FE-776B-AF1CDB62A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DC69C83-3DB0-DB7F-69E7-CEA0C58A8B1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96009" y="137694"/>
            <a:ext cx="11491922" cy="4541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 b="1" cap="small" dirty="0">
                <a:solidFill>
                  <a:srgbClr val="00407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Introduction </a:t>
            </a:r>
            <a:endParaRPr lang="en-GB" sz="1800" b="1" cap="small" dirty="0">
              <a:solidFill>
                <a:srgbClr val="004070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53D296-2933-61A2-84DD-F9FBD6D89BB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580504" y="6512716"/>
            <a:ext cx="5515495" cy="2903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/>
              <a:t>dDriven Solutions Pte. Ltd.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768189-6DF6-E75B-B92E-21960496DBD4}"/>
              </a:ext>
            </a:extLst>
          </p:cNvPr>
          <p:cNvCxnSpPr/>
          <p:nvPr/>
        </p:nvCxnSpPr>
        <p:spPr>
          <a:xfrm>
            <a:off x="7639159" y="731520"/>
            <a:ext cx="214231" cy="550732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AF36D3A-5769-94CE-9CEF-B6C4AC8496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0352" y="945743"/>
            <a:ext cx="5184000" cy="2284789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D72BA86-459C-CCA7-3C8A-F771BE3B30BD}"/>
              </a:ext>
            </a:extLst>
          </p:cNvPr>
          <p:cNvSpPr txBox="1"/>
          <p:nvPr/>
        </p:nvSpPr>
        <p:spPr>
          <a:xfrm>
            <a:off x="5592564" y="955214"/>
            <a:ext cx="2982521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Poppins" panose="00000500000000000000" pitchFamily="2" charset="0"/>
                <a:cs typeface="Poppins" panose="00000500000000000000" pitchFamily="2" charset="0"/>
              </a:rPr>
              <a:t>Enterprise-wide Supply Chain and Business </a:t>
            </a:r>
            <a:r>
              <a:rPr lang="en-US" sz="1200" b="1" dirty="0">
                <a:latin typeface="Poppins" panose="00000500000000000000" pitchFamily="2" charset="0"/>
                <a:cs typeface="Poppins" panose="00000500000000000000" pitchFamily="2" charset="0"/>
              </a:rPr>
              <a:t>Command Centre </a:t>
            </a:r>
            <a:r>
              <a:rPr lang="en-US" sz="1200" dirty="0">
                <a:latin typeface="Poppins" panose="00000500000000000000" pitchFamily="2" charset="0"/>
                <a:cs typeface="Poppins" panose="00000500000000000000" pitchFamily="2" charset="0"/>
              </a:rPr>
              <a:t>for a Fortune 50 Major, </a:t>
            </a:r>
          </a:p>
          <a:p>
            <a:pPr marL="171450" indent="-1714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latin typeface="Poppins" panose="00000500000000000000" pitchFamily="2" charset="0"/>
                <a:cs typeface="Poppins" panose="00000500000000000000" pitchFamily="2" charset="0"/>
              </a:rPr>
              <a:t>Cross-functional insights across trading (physical and paper), logistics, sales, finance, etc. ops.</a:t>
            </a:r>
          </a:p>
          <a:p>
            <a:pPr marL="171450" indent="-1714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latin typeface="Poppins" panose="00000500000000000000" pitchFamily="2" charset="0"/>
                <a:cs typeface="Poppins" panose="00000500000000000000" pitchFamily="2" charset="0"/>
              </a:rPr>
              <a:t>Spanning across multiple BUs, plants &amp; facilities worldwide. </a:t>
            </a:r>
          </a:p>
          <a:p>
            <a:pPr marL="171450" indent="-1714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200" b="1" dirty="0">
                <a:latin typeface="Poppins" panose="00000500000000000000" pitchFamily="2" charset="0"/>
                <a:cs typeface="Poppins" panose="00000500000000000000" pitchFamily="2" charset="0"/>
              </a:rPr>
              <a:t>400+</a:t>
            </a:r>
            <a:r>
              <a:rPr lang="en-US" sz="1200" dirty="0">
                <a:latin typeface="Poppins" panose="00000500000000000000" pitchFamily="2" charset="0"/>
                <a:cs typeface="Poppins" panose="00000500000000000000" pitchFamily="2" charset="0"/>
              </a:rPr>
              <a:t> analytical dashboards providing insights to every stakeholder from the Chairman to storage depot operator. </a:t>
            </a:r>
            <a:endParaRPr lang="en-IN" sz="1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720EB2A-E9DD-87F9-D637-2644C1AB4819}"/>
              </a:ext>
            </a:extLst>
          </p:cNvPr>
          <p:cNvCxnSpPr>
            <a:cxnSpLocks/>
          </p:cNvCxnSpPr>
          <p:nvPr/>
        </p:nvCxnSpPr>
        <p:spPr>
          <a:xfrm>
            <a:off x="296009" y="794222"/>
            <a:ext cx="8193348" cy="8056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A1BEF67-45EB-DF98-450B-A208D19BE9B6}"/>
              </a:ext>
            </a:extLst>
          </p:cNvPr>
          <p:cNvSpPr txBox="1"/>
          <p:nvPr/>
        </p:nvSpPr>
        <p:spPr>
          <a:xfrm>
            <a:off x="3453819" y="644986"/>
            <a:ext cx="1741182" cy="307777"/>
          </a:xfrm>
          <a:prstGeom prst="rect">
            <a:avLst/>
          </a:prstGeom>
          <a:solidFill>
            <a:srgbClr val="FFFFFF">
              <a:alpha val="80000"/>
            </a:srgb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latin typeface="Poppins SemiBold" panose="00000700000000000000" pitchFamily="50" charset="0"/>
                <a:cs typeface="Poppins SemiBold" panose="00000700000000000000" pitchFamily="50" charset="0"/>
              </a:rPr>
              <a:t>Project Examples</a:t>
            </a:r>
            <a:endParaRPr lang="en-IN" sz="1400" dirty="0">
              <a:latin typeface="Poppins SemiBold" panose="00000700000000000000" pitchFamily="50" charset="0"/>
              <a:cs typeface="Poppins SemiBold" panose="00000700000000000000" pitchFamily="50" charset="0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E6F9BAB-2130-2EC7-33BF-4CDC257CAC55}"/>
              </a:ext>
            </a:extLst>
          </p:cNvPr>
          <p:cNvCxnSpPr>
            <a:cxnSpLocks/>
          </p:cNvCxnSpPr>
          <p:nvPr/>
        </p:nvCxnSpPr>
        <p:spPr>
          <a:xfrm>
            <a:off x="8729663" y="802278"/>
            <a:ext cx="3166328" cy="0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97C24E3-4FD4-95CD-0D1B-163996CDA8D7}"/>
              </a:ext>
            </a:extLst>
          </p:cNvPr>
          <p:cNvSpPr txBox="1"/>
          <p:nvPr/>
        </p:nvSpPr>
        <p:spPr>
          <a:xfrm>
            <a:off x="9919627" y="671139"/>
            <a:ext cx="1189749" cy="307777"/>
          </a:xfrm>
          <a:prstGeom prst="rect">
            <a:avLst/>
          </a:prstGeom>
          <a:solidFill>
            <a:srgbClr val="FFFFFF">
              <a:alpha val="80000"/>
            </a:srgb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latin typeface="Poppins SemiBold" panose="00000700000000000000" pitchFamily="50" charset="0"/>
                <a:cs typeface="Poppins SemiBold" panose="00000700000000000000" pitchFamily="50" charset="0"/>
              </a:rPr>
              <a:t>Customers</a:t>
            </a:r>
            <a:endParaRPr lang="en-IN" sz="1400" dirty="0">
              <a:latin typeface="Poppins SemiBold" panose="00000700000000000000" pitchFamily="50" charset="0"/>
              <a:cs typeface="Poppins SemiBold" panose="00000700000000000000" pitchFamily="50" charset="0"/>
            </a:endParaRPr>
          </a:p>
        </p:txBody>
      </p:sp>
      <p:pic>
        <p:nvPicPr>
          <p:cNvPr id="1026" name="Picture 2" descr="Mangalore Refinery and Petrochemicals ...">
            <a:extLst>
              <a:ext uri="{FF2B5EF4-FFF2-40B4-BE49-F238E27FC236}">
                <a16:creationId xmlns:a16="http://schemas.microsoft.com/office/drawing/2014/main" id="{391E3ABF-AA30-457D-8434-E1B994516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567" y="1004618"/>
            <a:ext cx="695846" cy="692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liance Industries - Wikipedia">
            <a:extLst>
              <a:ext uri="{FF2B5EF4-FFF2-40B4-BE49-F238E27FC236}">
                <a16:creationId xmlns:a16="http://schemas.microsoft.com/office/drawing/2014/main" id="{2484B0D0-2767-80EA-0702-5A8A36E2B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833" y="1101999"/>
            <a:ext cx="671669" cy="46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liance New Energy | RIL">
            <a:extLst>
              <a:ext uri="{FF2B5EF4-FFF2-40B4-BE49-F238E27FC236}">
                <a16:creationId xmlns:a16="http://schemas.microsoft.com/office/drawing/2014/main" id="{FA4FAED2-FBEF-0009-E2BC-F3053C7B3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2117" y="1102521"/>
            <a:ext cx="1024607" cy="51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ome - Singapore Refining Company">
            <a:extLst>
              <a:ext uri="{FF2B5EF4-FFF2-40B4-BE49-F238E27FC236}">
                <a16:creationId xmlns:a16="http://schemas.microsoft.com/office/drawing/2014/main" id="{A766003C-7C9C-6614-11FD-6A16A6CE2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711" y="1923879"/>
            <a:ext cx="733586" cy="66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692ABCAE-924B-EB70-EB87-CD0695542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5166" y="2250705"/>
            <a:ext cx="1024607" cy="22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2E286BAC-3F39-E331-3586-362D64111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942" y="2875558"/>
            <a:ext cx="619045" cy="69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40BBAE82-D204-CAD1-6AD0-FE0790E54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8050" y="3152374"/>
            <a:ext cx="962657" cy="18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4C68325C-F8C5-9E40-213F-3276B3AF3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3046" y="3147407"/>
            <a:ext cx="824885" cy="13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Shell Logo, symbol, meaning, history, PNG, brand">
            <a:extLst>
              <a:ext uri="{FF2B5EF4-FFF2-40B4-BE49-F238E27FC236}">
                <a16:creationId xmlns:a16="http://schemas.microsoft.com/office/drawing/2014/main" id="{16B63BD7-47AD-6A87-1187-5322FEAED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4840" y="3849500"/>
            <a:ext cx="999327" cy="56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Idemitsu Logo PNG, SVG, AI Vector – Free Download">
            <a:extLst>
              <a:ext uri="{FF2B5EF4-FFF2-40B4-BE49-F238E27FC236}">
                <a16:creationId xmlns:a16="http://schemas.microsoft.com/office/drawing/2014/main" id="{67C06A9E-CC48-C18A-33D0-926C43B75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6897" y="3999839"/>
            <a:ext cx="1086170" cy="26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Eneos logo and symbol, meaning, history, PNG">
            <a:extLst>
              <a:ext uri="{FF2B5EF4-FFF2-40B4-BE49-F238E27FC236}">
                <a16:creationId xmlns:a16="http://schemas.microsoft.com/office/drawing/2014/main" id="{610791A7-7BFB-6B85-5577-C300F86DD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2819" y="3927314"/>
            <a:ext cx="774395" cy="43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anwha TotalEnergies - HDPE pipe systems (plastic &amp; polyethylene pipe) -  PE100+ association">
            <a:extLst>
              <a:ext uri="{FF2B5EF4-FFF2-40B4-BE49-F238E27FC236}">
                <a16:creationId xmlns:a16="http://schemas.microsoft.com/office/drawing/2014/main" id="{3BB363D6-D411-7F24-F2F6-DC1CCAD5E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9384" y="4679918"/>
            <a:ext cx="2001202" cy="431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JGC Holdings Corporation - Wikipedia">
            <a:extLst>
              <a:ext uri="{FF2B5EF4-FFF2-40B4-BE49-F238E27FC236}">
                <a16:creationId xmlns:a16="http://schemas.microsoft.com/office/drawing/2014/main" id="{9D4277DD-9C30-84A8-1AB0-DE1263498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928" y="4702145"/>
            <a:ext cx="557060" cy="30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NIKKEI FORUM">
            <a:extLst>
              <a:ext uri="{FF2B5EF4-FFF2-40B4-BE49-F238E27FC236}">
                <a16:creationId xmlns:a16="http://schemas.microsoft.com/office/drawing/2014/main" id="{7E13154F-833F-EC2C-AF15-2DBF334F8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5961" y="5646687"/>
            <a:ext cx="846156" cy="21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Rolls Royce logo PNG transparent image download, size: 2048x2048px">
            <a:extLst>
              <a:ext uri="{FF2B5EF4-FFF2-40B4-BE49-F238E27FC236}">
                <a16:creationId xmlns:a16="http://schemas.microsoft.com/office/drawing/2014/main" id="{DF912985-50F0-9D41-671D-0BC2CAC2B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766" y="5364158"/>
            <a:ext cx="765116" cy="76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Picture 52" descr="Essar Oil UK logo - Chemical Industry Journal">
            <a:extLst>
              <a:ext uri="{FF2B5EF4-FFF2-40B4-BE49-F238E27FC236}">
                <a16:creationId xmlns:a16="http://schemas.microsoft.com/office/drawing/2014/main" id="{8D555E74-2C75-E748-C66E-4439A2B2F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1380" y="5523267"/>
            <a:ext cx="846157" cy="40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IL, bp launch fuels, mobility joint ...">
            <a:extLst>
              <a:ext uri="{FF2B5EF4-FFF2-40B4-BE49-F238E27FC236}">
                <a16:creationId xmlns:a16="http://schemas.microsoft.com/office/drawing/2014/main" id="{5F9E2C58-35A1-A57A-5416-F7960DA8C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725" y="1997889"/>
            <a:ext cx="913013" cy="683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DBADCE-F5E2-377C-B9CB-B5672E9FD11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54607" y="3659884"/>
            <a:ext cx="8315025" cy="231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93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F5C5FA-1BA5-496F-604B-CEE30463A6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4EFBA942-D730-4219-4696-8BD315EBCB67}"/>
              </a:ext>
            </a:extLst>
          </p:cNvPr>
          <p:cNvSpPr txBox="1">
            <a:spLocks/>
          </p:cNvSpPr>
          <p:nvPr/>
        </p:nvSpPr>
        <p:spPr>
          <a:xfrm>
            <a:off x="296011" y="124445"/>
            <a:ext cx="11599979" cy="5046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cap="small" dirty="0">
                <a:solidFill>
                  <a:srgbClr val="00407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Our Approach – “Fundamental First”</a:t>
            </a:r>
            <a:endParaRPr lang="en-GB" sz="1800" cap="small" dirty="0">
              <a:solidFill>
                <a:srgbClr val="004070"/>
              </a:solidFill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5A0C9AA-DEBF-75AB-4F32-F68577086A8B}"/>
              </a:ext>
            </a:extLst>
          </p:cNvPr>
          <p:cNvGrpSpPr/>
          <p:nvPr/>
        </p:nvGrpSpPr>
        <p:grpSpPr>
          <a:xfrm>
            <a:off x="2543440" y="846473"/>
            <a:ext cx="2672057" cy="5467719"/>
            <a:chOff x="2543440" y="846473"/>
            <a:chExt cx="2672057" cy="5467719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833D4F74-BF27-9D01-C570-40B495766FF1}"/>
                </a:ext>
              </a:extLst>
            </p:cNvPr>
            <p:cNvGrpSpPr/>
            <p:nvPr/>
          </p:nvGrpSpPr>
          <p:grpSpPr>
            <a:xfrm>
              <a:off x="2543440" y="846473"/>
              <a:ext cx="2423443" cy="5467719"/>
              <a:chOff x="2893518" y="846473"/>
              <a:chExt cx="2461093" cy="5467719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58AC4AE3-AD37-72E4-EB03-4D410E562CA9}"/>
                  </a:ext>
                </a:extLst>
              </p:cNvPr>
              <p:cNvSpPr/>
              <p:nvPr/>
            </p:nvSpPr>
            <p:spPr>
              <a:xfrm>
                <a:off x="2893519" y="846473"/>
                <a:ext cx="2461092" cy="5467719"/>
              </a:xfrm>
              <a:prstGeom prst="rect">
                <a:avLst/>
              </a:prstGeom>
              <a:no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E882E8B-71E5-1FED-71E9-70692AD8ED4A}"/>
                  </a:ext>
                </a:extLst>
              </p:cNvPr>
              <p:cNvSpPr txBox="1"/>
              <p:nvPr/>
            </p:nvSpPr>
            <p:spPr>
              <a:xfrm>
                <a:off x="2893518" y="872599"/>
                <a:ext cx="2460267" cy="52322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N" sz="1400" dirty="0">
                    <a:latin typeface="Poppins" panose="00000500000000000000" pitchFamily="2" charset="0"/>
                    <a:cs typeface="Poppins" panose="00000500000000000000" pitchFamily="2" charset="0"/>
                  </a:rPr>
                  <a:t>A truly </a:t>
                </a:r>
                <a:r>
                  <a:rPr lang="en-IN" sz="1400" b="1" cap="small" dirty="0">
                    <a:latin typeface="Poppins" panose="00000500000000000000" pitchFamily="2" charset="0"/>
                    <a:cs typeface="Poppins" panose="00000500000000000000" pitchFamily="2" charset="0"/>
                  </a:rPr>
                  <a:t>Neutral</a:t>
                </a:r>
                <a:r>
                  <a:rPr lang="en-IN" sz="1400" b="1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N" sz="1400" dirty="0">
                    <a:latin typeface="Poppins" panose="00000500000000000000" pitchFamily="2" charset="0"/>
                    <a:cs typeface="Poppins" panose="00000500000000000000" pitchFamily="2" charset="0"/>
                  </a:rPr>
                  <a:t>Data </a:t>
                </a:r>
                <a:r>
                  <a:rPr lang="en-IN" sz="1400" b="1" u="sng" dirty="0">
                    <a:latin typeface="Poppins" panose="00000500000000000000" pitchFamily="2" charset="0"/>
                    <a:cs typeface="Poppins" panose="00000500000000000000" pitchFamily="2" charset="0"/>
                  </a:rPr>
                  <a:t>Foundation</a:t>
                </a:r>
                <a:endParaRPr lang="en-US" sz="1400" b="1" u="sng" dirty="0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FF715EB-15E2-10E7-678D-8472147F2999}"/>
                  </a:ext>
                </a:extLst>
              </p:cNvPr>
              <p:cNvSpPr txBox="1"/>
              <p:nvPr/>
            </p:nvSpPr>
            <p:spPr>
              <a:xfrm>
                <a:off x="2960072" y="1776147"/>
                <a:ext cx="2146574" cy="44627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7800" indent="-177800"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r>
                  <a:rPr lang="en-IN" sz="1400" dirty="0">
                    <a:latin typeface="Poppins" panose="00000500000000000000" pitchFamily="2" charset="0"/>
                    <a:cs typeface="Poppins" panose="00000500000000000000" pitchFamily="2" charset="0"/>
                  </a:rPr>
                  <a:t>ANY IT/OT/ET Data sources, </a:t>
                </a:r>
                <a:r>
                  <a:rPr lang="en-IN" sz="1400" dirty="0">
                    <a:solidFill>
                      <a:srgbClr val="0070C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agnostic</a:t>
                </a:r>
                <a:r>
                  <a:rPr lang="en-IN" sz="1400" dirty="0">
                    <a:latin typeface="Poppins" panose="00000500000000000000" pitchFamily="2" charset="0"/>
                    <a:cs typeface="Poppins" panose="00000500000000000000" pitchFamily="2" charset="0"/>
                  </a:rPr>
                  <a:t> of vendor</a:t>
                </a:r>
              </a:p>
              <a:p>
                <a:pPr marL="177800" indent="-177800"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r>
                  <a:rPr lang="en-IN" sz="1400" dirty="0">
                    <a:latin typeface="Poppins" panose="00000500000000000000" pitchFamily="2" charset="0"/>
                    <a:cs typeface="Poppins" panose="00000500000000000000" pitchFamily="2" charset="0"/>
                  </a:rPr>
                  <a:t>ANY Data Hosting - Cloud / Air-gapped - </a:t>
                </a:r>
                <a:r>
                  <a:rPr lang="en-IN" sz="1400" dirty="0">
                    <a:solidFill>
                      <a:srgbClr val="0070C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agnostic</a:t>
                </a:r>
                <a:r>
                  <a:rPr lang="en-IN" sz="1400" dirty="0">
                    <a:latin typeface="Poppins" panose="00000500000000000000" pitchFamily="2" charset="0"/>
                    <a:cs typeface="Poppins" panose="00000500000000000000" pitchFamily="2" charset="0"/>
                  </a:rPr>
                  <a:t> of vendor </a:t>
                </a:r>
              </a:p>
              <a:p>
                <a:pPr marL="177800" indent="-177800"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r>
                  <a:rPr lang="en-IN" sz="1400" dirty="0">
                    <a:latin typeface="Poppins" panose="00000500000000000000" pitchFamily="2" charset="0"/>
                    <a:cs typeface="Poppins" panose="00000500000000000000" pitchFamily="2" charset="0"/>
                  </a:rPr>
                  <a:t>ANY Data consumers -  vendor agnostic</a:t>
                </a:r>
              </a:p>
              <a:p>
                <a:pPr marL="177800" indent="-177800"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r>
                  <a:rPr lang="en-IN" sz="1400" cap="small" dirty="0">
                    <a:solidFill>
                      <a:srgbClr val="0070C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Live Enterprise Data Twin – </a:t>
                </a:r>
                <a:r>
                  <a:rPr lang="en-IN" b="1" cap="small" dirty="0">
                    <a:solidFill>
                      <a:srgbClr val="0070C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Use-case agnostic</a:t>
                </a:r>
                <a:endParaRPr lang="en-IN" sz="1400" b="1" cap="small" dirty="0">
                  <a:solidFill>
                    <a:srgbClr val="0070C0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  <a:p>
                <a:pPr lvl="1">
                  <a:spcBef>
                    <a:spcPts val="600"/>
                  </a:spcBef>
                </a:pPr>
                <a:r>
                  <a:rPr lang="en-IN" sz="1400" dirty="0">
                    <a:solidFill>
                      <a:srgbClr val="0070C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endParaRPr lang="en-IN" sz="1400" dirty="0">
                  <a:latin typeface="Poppins" panose="00000500000000000000" pitchFamily="2" charset="0"/>
                  <a:cs typeface="Poppins" panose="00000500000000000000" pitchFamily="2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IN" sz="1400" dirty="0">
                  <a:latin typeface="Poppins" panose="00000500000000000000" pitchFamily="2" charset="0"/>
                  <a:cs typeface="Poppins" panose="00000500000000000000" pitchFamily="2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400" dirty="0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E3042F9-BD81-7DC9-8431-FDB1DF8B667D}"/>
                  </a:ext>
                </a:extLst>
              </p:cNvPr>
              <p:cNvSpPr txBox="1"/>
              <p:nvPr/>
            </p:nvSpPr>
            <p:spPr>
              <a:xfrm>
                <a:off x="2944154" y="5317201"/>
                <a:ext cx="2392028" cy="954107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IN" sz="1400" dirty="0">
                    <a:latin typeface="Poppins" panose="00000500000000000000" pitchFamily="2" charset="0"/>
                    <a:cs typeface="Poppins" panose="00000500000000000000" pitchFamily="2" charset="0"/>
                  </a:rPr>
                  <a:t>Drives </a:t>
                </a:r>
                <a:r>
                  <a:rPr lang="en-IN" sz="1400" b="1" dirty="0">
                    <a:latin typeface="Poppins" panose="00000500000000000000" pitchFamily="2" charset="0"/>
                    <a:cs typeface="Poppins" panose="00000500000000000000" pitchFamily="2" charset="0"/>
                  </a:rPr>
                  <a:t>ANY</a:t>
                </a:r>
                <a:r>
                  <a:rPr lang="en-IN" sz="1400" dirty="0">
                    <a:latin typeface="Poppins" panose="00000500000000000000" pitchFamily="2" charset="0"/>
                    <a:cs typeface="Poppins" panose="00000500000000000000" pitchFamily="2" charset="0"/>
                  </a:rPr>
                  <a:t> AI Platform, Visualization / simulation / optimization tools</a:t>
                </a:r>
                <a:endParaRPr lang="en-US" sz="1400" dirty="0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p:grpSp>
        <p:sp>
          <p:nvSpPr>
            <p:cNvPr id="4" name="Arrow: Right 3">
              <a:extLst>
                <a:ext uri="{FF2B5EF4-FFF2-40B4-BE49-F238E27FC236}">
                  <a16:creationId xmlns:a16="http://schemas.microsoft.com/office/drawing/2014/main" id="{2C00CA2B-A3E4-B1E9-F3C2-AAF209D32503}"/>
                </a:ext>
              </a:extLst>
            </p:cNvPr>
            <p:cNvSpPr/>
            <p:nvPr/>
          </p:nvSpPr>
          <p:spPr>
            <a:xfrm>
              <a:off x="4855281" y="3039232"/>
              <a:ext cx="360216" cy="1382624"/>
            </a:xfrm>
            <a:prstGeom prst="rightArrow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89DF80A-82C0-D719-B727-C7ED17548878}"/>
              </a:ext>
            </a:extLst>
          </p:cNvPr>
          <p:cNvGrpSpPr/>
          <p:nvPr/>
        </p:nvGrpSpPr>
        <p:grpSpPr>
          <a:xfrm>
            <a:off x="5041193" y="666439"/>
            <a:ext cx="6984402" cy="5508098"/>
            <a:chOff x="4988943" y="666439"/>
            <a:chExt cx="6984402" cy="5508098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9854EEE1-3E04-D45E-25F4-4860DED98BF7}"/>
                </a:ext>
              </a:extLst>
            </p:cNvPr>
            <p:cNvGrpSpPr/>
            <p:nvPr/>
          </p:nvGrpSpPr>
          <p:grpSpPr>
            <a:xfrm>
              <a:off x="4988943" y="1096647"/>
              <a:ext cx="6984402" cy="5077890"/>
              <a:chOff x="4883160" y="1134209"/>
              <a:chExt cx="6984402" cy="5077890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33D54A9-5055-1B28-34C1-251D240A597D}"/>
                  </a:ext>
                </a:extLst>
              </p:cNvPr>
              <p:cNvGrpSpPr/>
              <p:nvPr/>
            </p:nvGrpSpPr>
            <p:grpSpPr>
              <a:xfrm>
                <a:off x="5095585" y="1134209"/>
                <a:ext cx="6531779" cy="3799472"/>
                <a:chOff x="5563261" y="1365908"/>
                <a:chExt cx="6531779" cy="3799472"/>
              </a:xfrm>
            </p:grpSpPr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2595E893-0E3A-15AF-DC2D-0F52AB3F20CE}"/>
                    </a:ext>
                  </a:extLst>
                </p:cNvPr>
                <p:cNvPicPr preferRelativeResize="0"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7749150" y="1365908"/>
                  <a:ext cx="2160000" cy="1224000"/>
                </a:xfrm>
                <a:prstGeom prst="rect">
                  <a:avLst/>
                </a:prstGeom>
              </p:spPr>
            </p:pic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20F145CD-C91C-0B17-C5E8-2A9E6E85A770}"/>
                    </a:ext>
                  </a:extLst>
                </p:cNvPr>
                <p:cNvGrpSpPr/>
                <p:nvPr/>
              </p:nvGrpSpPr>
              <p:grpSpPr>
                <a:xfrm>
                  <a:off x="6655263" y="2653644"/>
                  <a:ext cx="4347774" cy="1224000"/>
                  <a:chOff x="5957293" y="2653644"/>
                  <a:chExt cx="4347774" cy="1224000"/>
                </a:xfrm>
              </p:grpSpPr>
              <p:pic>
                <p:nvPicPr>
                  <p:cNvPr id="10" name="Picture 9">
                    <a:extLst>
                      <a:ext uri="{FF2B5EF4-FFF2-40B4-BE49-F238E27FC236}">
                        <a16:creationId xmlns:a16="http://schemas.microsoft.com/office/drawing/2014/main" id="{22987FF7-EE99-7C63-48A6-C4CD454A8D2A}"/>
                      </a:ext>
                    </a:extLst>
                  </p:cNvPr>
                  <p:cNvPicPr preferRelativeResize="0"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5957293" y="2653644"/>
                    <a:ext cx="2160000" cy="1224000"/>
                  </a:xfrm>
                  <a:prstGeom prst="rect">
                    <a:avLst/>
                  </a:prstGeom>
                </p:spPr>
              </p:pic>
              <p:pic>
                <p:nvPicPr>
                  <p:cNvPr id="16" name="Picture 15">
                    <a:extLst>
                      <a:ext uri="{FF2B5EF4-FFF2-40B4-BE49-F238E27FC236}">
                        <a16:creationId xmlns:a16="http://schemas.microsoft.com/office/drawing/2014/main" id="{B3E00060-7EC7-8B9E-549B-BC8F6743AAD9}"/>
                      </a:ext>
                    </a:extLst>
                  </p:cNvPr>
                  <p:cNvPicPr preferRelativeResize="0">
                    <a:picLocks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8145067" y="2653644"/>
                    <a:ext cx="2160000" cy="12240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9CBFC07F-FB72-FDDD-E9E1-8538E0D90D7F}"/>
                    </a:ext>
                  </a:extLst>
                </p:cNvPr>
                <p:cNvGrpSpPr/>
                <p:nvPr/>
              </p:nvGrpSpPr>
              <p:grpSpPr>
                <a:xfrm>
                  <a:off x="5563261" y="3941380"/>
                  <a:ext cx="6531779" cy="1224000"/>
                  <a:chOff x="5563261" y="3941380"/>
                  <a:chExt cx="6531779" cy="1224000"/>
                </a:xfrm>
              </p:grpSpPr>
              <p:pic>
                <p:nvPicPr>
                  <p:cNvPr id="12" name="Picture 11">
                    <a:extLst>
                      <a:ext uri="{FF2B5EF4-FFF2-40B4-BE49-F238E27FC236}">
                        <a16:creationId xmlns:a16="http://schemas.microsoft.com/office/drawing/2014/main" id="{F80F9ECE-86D0-5328-08F2-67C059801743}"/>
                      </a:ext>
                    </a:extLst>
                  </p:cNvPr>
                  <p:cNvPicPr preferRelativeResize="0"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7749151" y="3941380"/>
                    <a:ext cx="2160000" cy="1224000"/>
                  </a:xfrm>
                  <a:prstGeom prst="rect">
                    <a:avLst/>
                  </a:prstGeom>
                </p:spPr>
              </p:pic>
              <p:pic>
                <p:nvPicPr>
                  <p:cNvPr id="18" name="Picture 17">
                    <a:extLst>
                      <a:ext uri="{FF2B5EF4-FFF2-40B4-BE49-F238E27FC236}">
                        <a16:creationId xmlns:a16="http://schemas.microsoft.com/office/drawing/2014/main" id="{740E3DD0-0763-FFB8-21CE-8E1011C3F74A}"/>
                      </a:ext>
                    </a:extLst>
                  </p:cNvPr>
                  <p:cNvPicPr preferRelativeResize="0">
                    <a:picLocks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5563261" y="3941380"/>
                    <a:ext cx="2160000" cy="1224000"/>
                  </a:xfrm>
                  <a:prstGeom prst="rect">
                    <a:avLst/>
                  </a:prstGeom>
                </p:spPr>
              </p:pic>
              <p:pic>
                <p:nvPicPr>
                  <p:cNvPr id="22" name="Picture 21">
                    <a:extLst>
                      <a:ext uri="{FF2B5EF4-FFF2-40B4-BE49-F238E27FC236}">
                        <a16:creationId xmlns:a16="http://schemas.microsoft.com/office/drawing/2014/main" id="{0A35DA39-042A-38BC-82C2-43B23FCAD259}"/>
                      </a:ext>
                    </a:extLst>
                  </p:cNvPr>
                  <p:cNvPicPr preferRelativeResize="0">
                    <a:picLocks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9935040" y="3941380"/>
                    <a:ext cx="2160000" cy="1224000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DCBB61A2-57B1-CBF4-879A-F8FB7E418642}"/>
                  </a:ext>
                </a:extLst>
              </p:cNvPr>
              <p:cNvGrpSpPr/>
              <p:nvPr/>
            </p:nvGrpSpPr>
            <p:grpSpPr>
              <a:xfrm>
                <a:off x="4883160" y="4988099"/>
                <a:ext cx="6984402" cy="1224000"/>
                <a:chOff x="4869273" y="5021618"/>
                <a:chExt cx="6984402" cy="1224000"/>
              </a:xfrm>
            </p:grpSpPr>
            <p:pic>
              <p:nvPicPr>
                <p:cNvPr id="44" name="Picture 43">
                  <a:extLst>
                    <a:ext uri="{FF2B5EF4-FFF2-40B4-BE49-F238E27FC236}">
                      <a16:creationId xmlns:a16="http://schemas.microsoft.com/office/drawing/2014/main" id="{53E2E5C9-8F68-4173-4A86-4A75AA7F7E73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869273" y="5021618"/>
                  <a:ext cx="2341067" cy="1224000"/>
                </a:xfrm>
                <a:prstGeom prst="rect">
                  <a:avLst/>
                </a:prstGeom>
              </p:spPr>
            </p:pic>
            <p:pic>
              <p:nvPicPr>
                <p:cNvPr id="46" name="Picture 45">
                  <a:extLst>
                    <a:ext uri="{FF2B5EF4-FFF2-40B4-BE49-F238E27FC236}">
                      <a16:creationId xmlns:a16="http://schemas.microsoft.com/office/drawing/2014/main" id="{CEC9F0BC-AC4C-CF10-2ED3-71AC1B46E8E5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9"/>
                <a:srcRect l="5240" t="18494" r="4857" b="8373"/>
                <a:stretch>
                  <a:fillRect/>
                </a:stretch>
              </p:blipFill>
              <p:spPr>
                <a:xfrm>
                  <a:off x="9513675" y="5021618"/>
                  <a:ext cx="2340000" cy="1224000"/>
                </a:xfrm>
                <a:prstGeom prst="rect">
                  <a:avLst/>
                </a:prstGeom>
              </p:spPr>
            </p:pic>
            <p:pic>
              <p:nvPicPr>
                <p:cNvPr id="50" name="Picture 49">
                  <a:extLst>
                    <a:ext uri="{FF2B5EF4-FFF2-40B4-BE49-F238E27FC236}">
                      <a16:creationId xmlns:a16="http://schemas.microsoft.com/office/drawing/2014/main" id="{816B76C0-B188-1230-5A27-6E013908ECBD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192007" y="5021618"/>
                  <a:ext cx="2340000" cy="1224000"/>
                </a:xfrm>
                <a:prstGeom prst="rect">
                  <a:avLst/>
                </a:prstGeom>
              </p:spPr>
            </p:pic>
          </p:grpSp>
        </p:grp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B878C744-0763-D877-085E-191B8B89459F}"/>
                </a:ext>
              </a:extLst>
            </p:cNvPr>
            <p:cNvSpPr/>
            <p:nvPr/>
          </p:nvSpPr>
          <p:spPr>
            <a:xfrm>
              <a:off x="6172870" y="1332411"/>
              <a:ext cx="4616548" cy="4713079"/>
            </a:xfrm>
            <a:prstGeom prst="triangle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  <a:prstDash val="lg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33C42E3-A938-9282-3422-531C192AD644}"/>
                </a:ext>
              </a:extLst>
            </p:cNvPr>
            <p:cNvSpPr/>
            <p:nvPr/>
          </p:nvSpPr>
          <p:spPr>
            <a:xfrm>
              <a:off x="6924051" y="666439"/>
              <a:ext cx="3114186" cy="415548"/>
            </a:xfrm>
            <a:prstGeom prst="rect">
              <a:avLst/>
            </a:prstGeom>
            <a:effectLst>
              <a:softEdge rad="63500"/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IN" dirty="0">
                  <a:solidFill>
                    <a:schemeClr val="bg1"/>
                  </a:solidFill>
                </a:rPr>
                <a:t>Dashboards = FAQ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4EC0CCC-6507-413D-EA37-5E1DCA8679D0}"/>
                </a:ext>
              </a:extLst>
            </p:cNvPr>
            <p:cNvSpPr/>
            <p:nvPr/>
          </p:nvSpPr>
          <p:spPr>
            <a:xfrm>
              <a:off x="7470239" y="1599642"/>
              <a:ext cx="1966262" cy="288735"/>
            </a:xfrm>
            <a:prstGeom prst="rect">
              <a:avLst/>
            </a:prstGeom>
            <a:effectLst>
              <a:softEdge rad="63500"/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IN" sz="1200" dirty="0">
                  <a:solidFill>
                    <a:schemeClr val="bg1"/>
                  </a:solidFill>
                </a:rPr>
                <a:t>Finance, Corporate KPI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6BC0F25-C7BC-E545-27DD-6CF22552FA80}"/>
                </a:ext>
              </a:extLst>
            </p:cNvPr>
            <p:cNvSpPr/>
            <p:nvPr/>
          </p:nvSpPr>
          <p:spPr>
            <a:xfrm>
              <a:off x="6421484" y="2852015"/>
              <a:ext cx="1966262" cy="288735"/>
            </a:xfrm>
            <a:prstGeom prst="rect">
              <a:avLst/>
            </a:prstGeom>
            <a:effectLst>
              <a:softEdge rad="63500"/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IN" sz="1200" dirty="0">
                  <a:solidFill>
                    <a:schemeClr val="bg1"/>
                  </a:solidFill>
                </a:rPr>
                <a:t>Finance, Corporate KPI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9568A8C-C58D-94F8-589E-7291C28B2BCD}"/>
                </a:ext>
              </a:extLst>
            </p:cNvPr>
            <p:cNvSpPr/>
            <p:nvPr/>
          </p:nvSpPr>
          <p:spPr>
            <a:xfrm>
              <a:off x="8563577" y="2852015"/>
              <a:ext cx="1966262" cy="288735"/>
            </a:xfrm>
            <a:prstGeom prst="rect">
              <a:avLst/>
            </a:prstGeom>
            <a:effectLst>
              <a:softEdge rad="63500"/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IN" sz="1200" dirty="0">
                  <a:solidFill>
                    <a:schemeClr val="bg1"/>
                  </a:solidFill>
                </a:rPr>
                <a:t>Finance, Corporate KPI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43365C8-2055-F3EB-6962-D17D86F4718D}"/>
                </a:ext>
              </a:extLst>
            </p:cNvPr>
            <p:cNvSpPr/>
            <p:nvPr/>
          </p:nvSpPr>
          <p:spPr>
            <a:xfrm>
              <a:off x="7470239" y="4231028"/>
              <a:ext cx="1966262" cy="288735"/>
            </a:xfrm>
            <a:prstGeom prst="rect">
              <a:avLst/>
            </a:prstGeom>
            <a:effectLst>
              <a:softEdge rad="63500"/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IN" sz="1200" dirty="0">
                  <a:solidFill>
                    <a:schemeClr val="bg1"/>
                  </a:solidFill>
                </a:rPr>
                <a:t>Manufacturing Ops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ED72FDC-9DCA-6FBD-B12C-FC7598F1AE02}"/>
                </a:ext>
              </a:extLst>
            </p:cNvPr>
            <p:cNvSpPr/>
            <p:nvPr/>
          </p:nvSpPr>
          <p:spPr>
            <a:xfrm>
              <a:off x="6597315" y="5419646"/>
              <a:ext cx="1966262" cy="288735"/>
            </a:xfrm>
            <a:prstGeom prst="rect">
              <a:avLst/>
            </a:prstGeom>
            <a:effectLst>
              <a:softEdge rad="63500"/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IN" sz="1200" dirty="0">
                  <a:solidFill>
                    <a:schemeClr val="bg1"/>
                  </a:solidFill>
                </a:rPr>
                <a:t>Plant Floor Process ops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BDDF134-344B-3D43-5A67-0466D3F4D809}"/>
              </a:ext>
            </a:extLst>
          </p:cNvPr>
          <p:cNvGrpSpPr/>
          <p:nvPr/>
        </p:nvGrpSpPr>
        <p:grpSpPr>
          <a:xfrm>
            <a:off x="9865071" y="698288"/>
            <a:ext cx="2267574" cy="2505686"/>
            <a:chOff x="9875521" y="698288"/>
            <a:chExt cx="2267574" cy="2505686"/>
          </a:xfrm>
        </p:grpSpPr>
        <p:sp>
          <p:nvSpPr>
            <p:cNvPr id="34" name="Thought Bubble: Cloud 33">
              <a:extLst>
                <a:ext uri="{FF2B5EF4-FFF2-40B4-BE49-F238E27FC236}">
                  <a16:creationId xmlns:a16="http://schemas.microsoft.com/office/drawing/2014/main" id="{29479E47-929C-326B-401A-F288E1D4C348}"/>
                </a:ext>
              </a:extLst>
            </p:cNvPr>
            <p:cNvSpPr/>
            <p:nvPr/>
          </p:nvSpPr>
          <p:spPr>
            <a:xfrm>
              <a:off x="9875521" y="698288"/>
              <a:ext cx="2267574" cy="983873"/>
            </a:xfrm>
            <a:prstGeom prst="cloudCallout">
              <a:avLst>
                <a:gd name="adj1" fmla="val 8437"/>
                <a:gd name="adj2" fmla="val 130061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>
              <a:spAutoFit/>
            </a:bodyPr>
            <a:lstStyle/>
            <a:p>
              <a:pPr algn="ctr"/>
              <a:r>
                <a:rPr lang="en-IN" sz="1400" dirty="0"/>
                <a:t>Ask me anything about your business or operations? </a:t>
              </a:r>
              <a:endParaRPr lang="en-US" sz="1400" dirty="0"/>
            </a:p>
          </p:txBody>
        </p:sp>
        <p:pic>
          <p:nvPicPr>
            <p:cNvPr id="20" name="Picture 4" descr="An Introduction to AI agents.">
              <a:extLst>
                <a:ext uri="{FF2B5EF4-FFF2-40B4-BE49-F238E27FC236}">
                  <a16:creationId xmlns:a16="http://schemas.microsoft.com/office/drawing/2014/main" id="{1D1B4A5C-8FC7-3565-40FA-95C7F61457CB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02170" y="2122420"/>
              <a:ext cx="968893" cy="1081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103C636-8B47-FA92-0E3D-C6B2BAA9F374}"/>
              </a:ext>
            </a:extLst>
          </p:cNvPr>
          <p:cNvGrpSpPr/>
          <p:nvPr/>
        </p:nvGrpSpPr>
        <p:grpSpPr>
          <a:xfrm>
            <a:off x="337813" y="846473"/>
            <a:ext cx="2333465" cy="5467719"/>
            <a:chOff x="337813" y="846473"/>
            <a:chExt cx="2333465" cy="5467719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2F22DB6-D3CF-A8DD-7D1A-4DED5AB98831}"/>
                </a:ext>
              </a:extLst>
            </p:cNvPr>
            <p:cNvSpPr/>
            <p:nvPr/>
          </p:nvSpPr>
          <p:spPr>
            <a:xfrm>
              <a:off x="337813" y="846473"/>
              <a:ext cx="2102330" cy="546771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0" name="Picture 2" descr="Chemical Plant Vector Art, Icons, and Graphics for Free Download">
              <a:extLst>
                <a:ext uri="{FF2B5EF4-FFF2-40B4-BE49-F238E27FC236}">
                  <a16:creationId xmlns:a16="http://schemas.microsoft.com/office/drawing/2014/main" id="{8CDE41F3-0564-8D7C-4A31-B598B1D401E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031"/>
            <a:stretch>
              <a:fillRect/>
            </a:stretch>
          </p:blipFill>
          <p:spPr bwMode="auto">
            <a:xfrm>
              <a:off x="379338" y="1173284"/>
              <a:ext cx="2002890" cy="949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CEA772E-1AC6-DCBA-5E06-6DF051F7F4A1}"/>
                </a:ext>
              </a:extLst>
            </p:cNvPr>
            <p:cNvSpPr txBox="1"/>
            <p:nvPr/>
          </p:nvSpPr>
          <p:spPr>
            <a:xfrm>
              <a:off x="501874" y="2043792"/>
              <a:ext cx="1582918" cy="39549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7800" indent="-177800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sv-SE" sz="1700" dirty="0"/>
                <a:t>Dahej</a:t>
              </a:r>
            </a:p>
            <a:p>
              <a:pPr marL="177800" indent="-177800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sv-SE" sz="1700" dirty="0"/>
                <a:t>Ankleshwar</a:t>
              </a:r>
            </a:p>
            <a:p>
              <a:pPr marL="177800" indent="-177800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sv-SE" sz="1700" dirty="0"/>
                <a:t>Bharuch</a:t>
              </a:r>
            </a:p>
            <a:p>
              <a:pPr marL="177800" indent="-177800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sv-SE" sz="1700" dirty="0"/>
                <a:t>Vadodara</a:t>
              </a:r>
            </a:p>
            <a:p>
              <a:pPr marL="177800" indent="-177800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sv-SE" sz="1700" dirty="0"/>
                <a:t>Surat</a:t>
              </a:r>
            </a:p>
            <a:p>
              <a:pPr marL="177800" indent="-177800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sv-SE" sz="1700" dirty="0"/>
                <a:t>Vapi</a:t>
              </a:r>
            </a:p>
            <a:p>
              <a:pPr marL="177800" indent="-177800"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endParaRPr lang="sv-SE" sz="1700" dirty="0"/>
            </a:p>
            <a:p>
              <a:pPr marL="177800" indent="-177800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sv-SE" sz="1700" dirty="0"/>
                <a:t>Jurong </a:t>
              </a:r>
              <a:br>
                <a:rPr lang="sv-SE" sz="1700" dirty="0"/>
              </a:br>
              <a:r>
                <a:rPr lang="sv-SE" sz="1700" dirty="0"/>
                <a:t>Island</a:t>
              </a:r>
            </a:p>
            <a:p>
              <a:pPr marL="177800" indent="-177800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sv-SE" sz="1700" dirty="0"/>
                <a:t>DAESAN, </a:t>
              </a:r>
              <a:br>
                <a:rPr lang="sv-SE" sz="1700" dirty="0"/>
              </a:br>
              <a:r>
                <a:rPr lang="sv-SE" sz="1700" dirty="0"/>
                <a:t>Korea</a:t>
              </a:r>
            </a:p>
            <a:p>
              <a:pPr marL="177800" indent="-177800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sv-SE" sz="1700" dirty="0"/>
                <a:t>YEOSU, </a:t>
              </a:r>
              <a:br>
                <a:rPr lang="sv-SE" sz="1700" dirty="0"/>
              </a:br>
              <a:r>
                <a:rPr lang="sv-SE" sz="1700" dirty="0"/>
                <a:t>Korea</a:t>
              </a:r>
              <a:endParaRPr lang="en-US" sz="1700" dirty="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7F64ACC-7BF8-D1CB-4774-E10467E8C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895418" y="2589908"/>
              <a:ext cx="360000" cy="77448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2BB6E72-03D6-8624-D6F8-DE09BEB1D3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895418" y="3811157"/>
              <a:ext cx="360000" cy="77448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1C7D49A-B1AC-1E78-2F95-B3465378DE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895418" y="5032406"/>
              <a:ext cx="360000" cy="77448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D7B7879-C861-39B0-469F-474D42119984}"/>
                </a:ext>
              </a:extLst>
            </p:cNvPr>
            <p:cNvSpPr txBox="1"/>
            <p:nvPr/>
          </p:nvSpPr>
          <p:spPr>
            <a:xfrm>
              <a:off x="358188" y="851884"/>
              <a:ext cx="2081955" cy="29238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300" b="1" dirty="0">
                  <a:latin typeface="Poppins" panose="00000500000000000000" pitchFamily="2" charset="0"/>
                  <a:cs typeface="Poppins" panose="00000500000000000000" pitchFamily="2" charset="0"/>
                </a:rPr>
                <a:t>Your IT/OT Data </a:t>
              </a:r>
              <a:endParaRPr lang="en-US" sz="1300" b="1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" name="Arrow: Right 1">
              <a:extLst>
                <a:ext uri="{FF2B5EF4-FFF2-40B4-BE49-F238E27FC236}">
                  <a16:creationId xmlns:a16="http://schemas.microsoft.com/office/drawing/2014/main" id="{8F159EFA-97C4-5319-F4D7-B39AD41E99AD}"/>
                </a:ext>
              </a:extLst>
            </p:cNvPr>
            <p:cNvSpPr/>
            <p:nvPr/>
          </p:nvSpPr>
          <p:spPr>
            <a:xfrm>
              <a:off x="2311062" y="3039232"/>
              <a:ext cx="360216" cy="1382624"/>
            </a:xfrm>
            <a:prstGeom prst="rightArrow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0060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D25C438-2F8C-3942-5824-5D1DCDF36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256" y="702049"/>
            <a:ext cx="2980709" cy="57301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BCAC96D-DA6E-2860-BC64-CB67014D8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6318" y="723082"/>
            <a:ext cx="7669433" cy="565757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239143-0AF9-6547-8BC3-6FA5ACFAE90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3829" y="156254"/>
            <a:ext cx="11491922" cy="43477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 b="1" cap="small" dirty="0">
                <a:solidFill>
                  <a:srgbClr val="00407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Fundamental 1</a:t>
            </a:r>
            <a:r>
              <a:rPr lang="en-US" sz="1800" b="1" cap="small" baseline="30000" dirty="0">
                <a:solidFill>
                  <a:srgbClr val="00407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st</a:t>
            </a:r>
            <a:r>
              <a:rPr lang="en-US" sz="1800" b="1" cap="small" dirty="0">
                <a:solidFill>
                  <a:srgbClr val="00407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Approach: Example from a Fortune 500 Hydrocarbon major </a:t>
            </a:r>
            <a:endParaRPr lang="en-US" sz="1800" cap="small" dirty="0">
              <a:solidFill>
                <a:srgbClr val="0040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CCD56C-51D7-5746-8337-A511BB946B0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580504" y="6512716"/>
            <a:ext cx="5515495" cy="2903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/>
              <a:t>dDriven Solutions Pte. Ltd.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FC85655-55DF-604A-AF2D-EFD6171EBA8C}"/>
              </a:ext>
            </a:extLst>
          </p:cNvPr>
          <p:cNvCxnSpPr>
            <a:cxnSpLocks/>
          </p:cNvCxnSpPr>
          <p:nvPr/>
        </p:nvCxnSpPr>
        <p:spPr>
          <a:xfrm>
            <a:off x="3848314" y="1096842"/>
            <a:ext cx="0" cy="4851626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B3DDC3A-3FCF-AD70-4CAB-06669613716B}"/>
              </a:ext>
            </a:extLst>
          </p:cNvPr>
          <p:cNvSpPr>
            <a:spLocks/>
          </p:cNvSpPr>
          <p:nvPr/>
        </p:nvSpPr>
        <p:spPr>
          <a:xfrm>
            <a:off x="4169664" y="717097"/>
            <a:ext cx="7696088" cy="5657578"/>
          </a:xfrm>
          <a:prstGeom prst="roundRect">
            <a:avLst>
              <a:gd name="adj" fmla="val 1653"/>
            </a:avLst>
          </a:prstGeom>
          <a:solidFill>
            <a:srgbClr val="FFFFFF">
              <a:alpha val="65098"/>
            </a:srgb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Arrow: Pentagon 1">
            <a:extLst>
              <a:ext uri="{FF2B5EF4-FFF2-40B4-BE49-F238E27FC236}">
                <a16:creationId xmlns:a16="http://schemas.microsoft.com/office/drawing/2014/main" id="{CF0033CA-73EB-452F-A68C-CAE6EE967CBB}"/>
              </a:ext>
            </a:extLst>
          </p:cNvPr>
          <p:cNvSpPr/>
          <p:nvPr/>
        </p:nvSpPr>
        <p:spPr>
          <a:xfrm>
            <a:off x="3051486" y="2558952"/>
            <a:ext cx="1764992" cy="1606808"/>
          </a:xfrm>
          <a:prstGeom prst="homePlate">
            <a:avLst>
              <a:gd name="adj" fmla="val 13813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Poppins" panose="00000500000000000000" pitchFamily="2" charset="0"/>
                <a:cs typeface="Poppins" panose="00000500000000000000" pitchFamily="2" charset="0"/>
              </a:rPr>
              <a:t>UNLSH</a:t>
            </a:r>
            <a:br>
              <a:rPr lang="en-US" b="1" dirty="0"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dirty="0">
                <a:latin typeface="Poppins" panose="00000500000000000000" pitchFamily="2" charset="0"/>
                <a:cs typeface="Poppins" panose="00000500000000000000" pitchFamily="2" charset="0"/>
              </a:rPr>
              <a:t>(neutral Data </a:t>
            </a:r>
            <a:r>
              <a:rPr lang="en-US" sz="1200" b="1" dirty="0">
                <a:latin typeface="Poppins" panose="00000500000000000000" pitchFamily="2" charset="0"/>
                <a:cs typeface="Poppins" panose="00000500000000000000" pitchFamily="2" charset="0"/>
              </a:rPr>
              <a:t>Fondation</a:t>
            </a:r>
            <a:r>
              <a:rPr lang="en-US" sz="1200" dirty="0">
                <a:latin typeface="Poppins" panose="00000500000000000000" pitchFamily="2" charset="0"/>
                <a:cs typeface="Poppins" panose="00000500000000000000" pitchFamily="2" charset="0"/>
              </a:rPr>
              <a:t>)</a:t>
            </a:r>
            <a:endParaRPr lang="en-US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FFF48CF-CF91-9B47-084F-2BD1E3507B36}"/>
              </a:ext>
            </a:extLst>
          </p:cNvPr>
          <p:cNvSpPr>
            <a:spLocks noChangeAspect="1"/>
          </p:cNvSpPr>
          <p:nvPr/>
        </p:nvSpPr>
        <p:spPr>
          <a:xfrm>
            <a:off x="4847442" y="2330281"/>
            <a:ext cx="2304000" cy="2304000"/>
          </a:xfrm>
          <a:prstGeom prst="ellipse">
            <a:avLst/>
          </a:prstGeom>
          <a:solidFill>
            <a:srgbClr val="FFFFFF">
              <a:alpha val="69804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b="1" i="1" dirty="0"/>
              <a:t>300+ Power BI (MS Fabric) dashboards</a:t>
            </a:r>
            <a:endParaRPr lang="en-US" b="1" i="1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7BA2763-F1E8-9956-FDC2-D07AB4AE9701}"/>
              </a:ext>
            </a:extLst>
          </p:cNvPr>
          <p:cNvSpPr>
            <a:spLocks noChangeAspect="1"/>
          </p:cNvSpPr>
          <p:nvPr/>
        </p:nvSpPr>
        <p:spPr>
          <a:xfrm>
            <a:off x="6793873" y="1353831"/>
            <a:ext cx="2304000" cy="2304000"/>
          </a:xfrm>
          <a:prstGeom prst="ellipse">
            <a:avLst/>
          </a:prstGeom>
          <a:solidFill>
            <a:srgbClr val="FFFFFF">
              <a:alpha val="69804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b="1" i="1" dirty="0"/>
              <a:t>200+ core leadership KPIs</a:t>
            </a:r>
            <a:endParaRPr lang="en-US" b="1" i="1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B71FECC-3CFD-F829-0ABD-CC30D118732D}"/>
              </a:ext>
            </a:extLst>
          </p:cNvPr>
          <p:cNvSpPr>
            <a:spLocks noChangeAspect="1"/>
          </p:cNvSpPr>
          <p:nvPr/>
        </p:nvSpPr>
        <p:spPr>
          <a:xfrm>
            <a:off x="6793873" y="3306731"/>
            <a:ext cx="2304000" cy="2304000"/>
          </a:xfrm>
          <a:prstGeom prst="ellipse">
            <a:avLst/>
          </a:prstGeom>
          <a:solidFill>
            <a:srgbClr val="FFFFFF">
              <a:alpha val="69804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b="1" i="1" dirty="0"/>
              <a:t>Curate Data to AI/ML teams through API</a:t>
            </a:r>
            <a:endParaRPr lang="en-US" b="1" i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F999AC-E995-70AA-3CEC-3A31EEDD577B}"/>
              </a:ext>
            </a:extLst>
          </p:cNvPr>
          <p:cNvSpPr txBox="1"/>
          <p:nvPr/>
        </p:nvSpPr>
        <p:spPr>
          <a:xfrm>
            <a:off x="4230786" y="6540395"/>
            <a:ext cx="37385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Confidential, to b shared within the organization on need basis)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8E5581B-9466-107A-46B7-AEDBEA0478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0174" y="2122356"/>
            <a:ext cx="1584490" cy="425686"/>
          </a:xfrm>
          <a:prstGeom prst="rect">
            <a:avLst/>
          </a:prstGeom>
        </p:spPr>
      </p:pic>
      <p:pic>
        <p:nvPicPr>
          <p:cNvPr id="1030" name="Picture 6" descr="Vortexa and Energy Aspects Announce ...">
            <a:extLst>
              <a:ext uri="{FF2B5EF4-FFF2-40B4-BE49-F238E27FC236}">
                <a16:creationId xmlns:a16="http://schemas.microsoft.com/office/drawing/2014/main" id="{50DB2261-3553-2155-C702-7F891BBE2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188" y="5468089"/>
            <a:ext cx="1073821" cy="536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135506-A5E1-AB98-AC6D-6CFD182206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9896" y="4226144"/>
            <a:ext cx="1019044" cy="280890"/>
          </a:xfrm>
          <a:prstGeom prst="rect">
            <a:avLst/>
          </a:prstGeom>
        </p:spPr>
      </p:pic>
      <p:pic>
        <p:nvPicPr>
          <p:cNvPr id="1034" name="Picture 10" descr="Triple Point Technology | Investment ...">
            <a:extLst>
              <a:ext uri="{FF2B5EF4-FFF2-40B4-BE49-F238E27FC236}">
                <a16:creationId xmlns:a16="http://schemas.microsoft.com/office/drawing/2014/main" id="{C6180302-3F98-3FFE-8430-C02D3C980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600" y="997624"/>
            <a:ext cx="1010445" cy="377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4CA5A976-5EFE-BE82-C9BA-EC0E00816C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447" b="16326"/>
          <a:stretch>
            <a:fillRect/>
          </a:stretch>
        </p:blipFill>
        <p:spPr bwMode="auto">
          <a:xfrm>
            <a:off x="2452852" y="1670395"/>
            <a:ext cx="939193" cy="347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23F952-BE86-ECAF-19B3-CEEE74DF9A84}"/>
              </a:ext>
            </a:extLst>
          </p:cNvPr>
          <p:cNvSpPr txBox="1"/>
          <p:nvPr/>
        </p:nvSpPr>
        <p:spPr>
          <a:xfrm>
            <a:off x="9206702" y="2558951"/>
            <a:ext cx="2603598" cy="17389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171450" indent="-171450" algn="l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IN" sz="1100" dirty="0">
                <a:latin typeface="Poppins SemiBold" panose="00000700000000000000" pitchFamily="50" charset="0"/>
                <a:cs typeface="Poppins SemiBold" panose="00000700000000000000" pitchFamily="50" charset="0"/>
              </a:rPr>
              <a:t>Finance </a:t>
            </a:r>
          </a:p>
          <a:p>
            <a:pPr marL="171450" indent="-171450" algn="l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IN" sz="1100" dirty="0">
                <a:latin typeface="Poppins SemiBold" panose="00000700000000000000" pitchFamily="50" charset="0"/>
                <a:cs typeface="Poppins SemiBold" panose="00000700000000000000" pitchFamily="50" charset="0"/>
              </a:rPr>
              <a:t>Physical Trading</a:t>
            </a:r>
          </a:p>
          <a:p>
            <a:pPr marL="171450" indent="-171450" algn="l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IN" sz="1100" dirty="0">
                <a:latin typeface="Poppins SemiBold" panose="00000700000000000000" pitchFamily="50" charset="0"/>
                <a:cs typeface="Poppins SemiBold" panose="00000700000000000000" pitchFamily="50" charset="0"/>
              </a:rPr>
              <a:t>Paper Trading</a:t>
            </a:r>
          </a:p>
          <a:p>
            <a:pPr marL="171450" indent="-171450" algn="l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IN" sz="1100" dirty="0">
                <a:latin typeface="Poppins SemiBold" panose="00000700000000000000" pitchFamily="50" charset="0"/>
                <a:cs typeface="Poppins SemiBold" panose="00000700000000000000" pitchFamily="50" charset="0"/>
              </a:rPr>
              <a:t>Sales &amp; Distribution</a:t>
            </a:r>
          </a:p>
          <a:p>
            <a:pPr marL="171450" indent="-171450" algn="l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IN" sz="1100" dirty="0">
                <a:latin typeface="Poppins SemiBold" panose="00000700000000000000" pitchFamily="50" charset="0"/>
                <a:cs typeface="Poppins SemiBold" panose="00000700000000000000" pitchFamily="50" charset="0"/>
              </a:rPr>
              <a:t>Logistics (Sea,  Road, Pipelines)</a:t>
            </a:r>
          </a:p>
          <a:p>
            <a:pPr marL="171450" indent="-171450" algn="l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IN" sz="1100" dirty="0">
                <a:latin typeface="Poppins SemiBold" panose="00000700000000000000" pitchFamily="50" charset="0"/>
                <a:cs typeface="Poppins SemiBold" panose="00000700000000000000" pitchFamily="50" charset="0"/>
              </a:rPr>
              <a:t>Planning &amp; Scheduling</a:t>
            </a:r>
          </a:p>
          <a:p>
            <a:pPr marL="171450" indent="-171450" algn="l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IN" sz="1100" dirty="0">
                <a:latin typeface="Poppins SemiBold" panose="00000700000000000000" pitchFamily="50" charset="0"/>
                <a:cs typeface="Poppins SemiBold" panose="00000700000000000000" pitchFamily="50" charset="0"/>
              </a:rPr>
              <a:t>Manufacturing </a:t>
            </a:r>
            <a:endParaRPr lang="en-US" sz="1100" dirty="0">
              <a:latin typeface="Poppins SemiBold" panose="00000700000000000000" pitchFamily="50" charset="0"/>
              <a:cs typeface="Poppins SemiBold" panose="00000700000000000000" pitchFamily="50" charset="0"/>
            </a:endParaRPr>
          </a:p>
        </p:txBody>
      </p:sp>
      <p:pic>
        <p:nvPicPr>
          <p:cNvPr id="3080" name="Picture 8" descr="LabVantage – LIMS, Biobanking and Quality ELN – CIOCoverage ...">
            <a:extLst>
              <a:ext uri="{FF2B5EF4-FFF2-40B4-BE49-F238E27FC236}">
                <a16:creationId xmlns:a16="http://schemas.microsoft.com/office/drawing/2014/main" id="{EB0A85A1-6B21-7DBB-0157-681593E1C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64" y="3254870"/>
            <a:ext cx="925921" cy="54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94CBB94E-ADA1-BE9C-99A1-8AC9CEEFA42F}"/>
              </a:ext>
            </a:extLst>
          </p:cNvPr>
          <p:cNvSpPr/>
          <p:nvPr/>
        </p:nvSpPr>
        <p:spPr>
          <a:xfrm>
            <a:off x="133133" y="2872735"/>
            <a:ext cx="1080000" cy="1080000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30+ IT/OT</a:t>
            </a:r>
            <a:endParaRPr lang="en-US" dirty="0"/>
          </a:p>
        </p:txBody>
      </p:sp>
      <p:pic>
        <p:nvPicPr>
          <p:cNvPr id="3082" name="Picture 10" descr="SAP ECC">
            <a:extLst>
              <a:ext uri="{FF2B5EF4-FFF2-40B4-BE49-F238E27FC236}">
                <a16:creationId xmlns:a16="http://schemas.microsoft.com/office/drawing/2014/main" id="{3916DBCE-294F-B118-3E1B-39373EEC1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887" y="4493843"/>
            <a:ext cx="828675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7587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FEFE67-D772-0741-EA5B-580006336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AA968D-D201-B6EA-4B6B-50E5F63B16A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580504" y="6512716"/>
            <a:ext cx="5515495" cy="2903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/>
              <a:t>dDriven Solutions Pte. Ltd.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574FF9D-6381-03E0-6B9D-0D58BAAEF59B}"/>
              </a:ext>
            </a:extLst>
          </p:cNvPr>
          <p:cNvSpPr/>
          <p:nvPr/>
        </p:nvSpPr>
        <p:spPr>
          <a:xfrm>
            <a:off x="296008" y="4226060"/>
            <a:ext cx="6659379" cy="210031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200" b="1" dirty="0"/>
              <a:t>An end-to-end Digital Refining Solution delivered to a large Refinery — designed to serve every stakeholder, from the CMD to the Process Engineer, through three core capabilities:</a:t>
            </a:r>
            <a:endParaRPr lang="en-US" sz="1200" dirty="0"/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200" b="1" dirty="0"/>
              <a:t>Comprehensive Real-Time Oversight</a:t>
            </a:r>
            <a:r>
              <a:rPr lang="en-US" sz="1200" dirty="0"/>
              <a:t> — encompassing Situational Awareness, On-Demand Insight, and Foresight across refinery operations.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200" b="1" dirty="0"/>
              <a:t>Refinery-GPT (ChatGPT for the Refinery)</a:t>
            </a:r>
            <a:r>
              <a:rPr lang="en-US" sz="1200" dirty="0"/>
              <a:t> — an integrated AI interface where users can ask natural-language questions about their area of work, such as: </a:t>
            </a:r>
            <a:r>
              <a:rPr lang="en-US" sz="1200" i="1" dirty="0"/>
              <a:t>"Provide the Mark-to-Market valuation of the current Crude Oil inventory."</a:t>
            </a:r>
            <a:endParaRPr lang="en-US" sz="1200" dirty="0"/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200" b="1" dirty="0"/>
              <a:t>Autonomous AI Agents</a:t>
            </a:r>
            <a:r>
              <a:rPr lang="en-US" sz="1200" dirty="0"/>
              <a:t> — purpose-built to execute operational tasks such as inventory reconciliation, shift-handover log preparation, and more.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ED666B-74B4-4A08-4076-FFECFDF56A9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b="3026"/>
          <a:stretch>
            <a:fillRect/>
          </a:stretch>
        </p:blipFill>
        <p:spPr>
          <a:xfrm>
            <a:off x="296008" y="834208"/>
            <a:ext cx="6659379" cy="325933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5400F4A-2CBB-6677-2217-62486CA785BB}"/>
              </a:ext>
            </a:extLst>
          </p:cNvPr>
          <p:cNvSpPr/>
          <p:nvPr/>
        </p:nvSpPr>
        <p:spPr>
          <a:xfrm>
            <a:off x="296008" y="4157336"/>
            <a:ext cx="6659379" cy="19727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4FF251-9A1A-7639-6D66-6A4D04D936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85052" y="834208"/>
            <a:ext cx="4602879" cy="3627434"/>
          </a:xfrm>
          <a:prstGeom prst="rect">
            <a:avLst/>
          </a:prstGeom>
        </p:spPr>
      </p:pic>
      <p:pic>
        <p:nvPicPr>
          <p:cNvPr id="27" name="Picture 4" descr="An Introduction to AI agents.">
            <a:extLst>
              <a:ext uri="{FF2B5EF4-FFF2-40B4-BE49-F238E27FC236}">
                <a16:creationId xmlns:a16="http://schemas.microsoft.com/office/drawing/2014/main" id="{A1BECA84-C258-12DB-5CE6-8739F868FEC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052" y="4541783"/>
            <a:ext cx="723874" cy="808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F1A477A-BABE-ABB2-F72D-73F39779AAB6}"/>
              </a:ext>
            </a:extLst>
          </p:cNvPr>
          <p:cNvSpPr txBox="1"/>
          <p:nvPr/>
        </p:nvSpPr>
        <p:spPr>
          <a:xfrm>
            <a:off x="7185052" y="5429969"/>
            <a:ext cx="10339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 create shift hand-over document.</a:t>
            </a:r>
            <a:endParaRPr lang="en-IN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9" name="Picture 4" descr="An Introduction to AI agents.">
            <a:extLst>
              <a:ext uri="{FF2B5EF4-FFF2-40B4-BE49-F238E27FC236}">
                <a16:creationId xmlns:a16="http://schemas.microsoft.com/office/drawing/2014/main" id="{041B2061-E6CE-66A7-6B51-683C54B0F65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632" y="4582541"/>
            <a:ext cx="723874" cy="808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BFB1338-C567-358C-37A2-AECFDFBAA31E}"/>
              </a:ext>
            </a:extLst>
          </p:cNvPr>
          <p:cNvSpPr txBox="1"/>
          <p:nvPr/>
        </p:nvSpPr>
        <p:spPr>
          <a:xfrm>
            <a:off x="8330610" y="5470727"/>
            <a:ext cx="12121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 monitor Emission, submit statutory rprt. </a:t>
            </a:r>
            <a:endParaRPr lang="en-IN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2" name="Picture 4" descr="An Introduction to AI agents.">
            <a:extLst>
              <a:ext uri="{FF2B5EF4-FFF2-40B4-BE49-F238E27FC236}">
                <a16:creationId xmlns:a16="http://schemas.microsoft.com/office/drawing/2014/main" id="{7196AF71-B0B8-8EA0-81C3-CBD7EB51650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1836" y="4541783"/>
            <a:ext cx="723874" cy="808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2110DC8-6B01-3E18-3342-1F956CF6FE28}"/>
              </a:ext>
            </a:extLst>
          </p:cNvPr>
          <p:cNvSpPr txBox="1"/>
          <p:nvPr/>
        </p:nvSpPr>
        <p:spPr>
          <a:xfrm>
            <a:off x="9631836" y="5429969"/>
            <a:ext cx="10339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I optimize QGA &amp; Demurrage </a:t>
            </a:r>
            <a:endParaRPr lang="en-IN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38F10D-E838-E474-08F6-CCA87BB08B52}"/>
              </a:ext>
            </a:extLst>
          </p:cNvPr>
          <p:cNvGrpSpPr/>
          <p:nvPr/>
        </p:nvGrpSpPr>
        <p:grpSpPr>
          <a:xfrm>
            <a:off x="11064057" y="4564699"/>
            <a:ext cx="1033915" cy="1626850"/>
            <a:chOff x="11064057" y="4564699"/>
            <a:chExt cx="1033915" cy="1626850"/>
          </a:xfrm>
        </p:grpSpPr>
        <p:pic>
          <p:nvPicPr>
            <p:cNvPr id="34" name="Picture 4" descr="An Introduction to AI agents.">
              <a:extLst>
                <a:ext uri="{FF2B5EF4-FFF2-40B4-BE49-F238E27FC236}">
                  <a16:creationId xmlns:a16="http://schemas.microsoft.com/office/drawing/2014/main" id="{CD16CD22-5220-1592-D62E-D6A33D0872EF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64057" y="4564699"/>
              <a:ext cx="723874" cy="8080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C999186-8479-D64F-F713-4C0A6E63826E}"/>
                </a:ext>
              </a:extLst>
            </p:cNvPr>
            <p:cNvSpPr txBox="1"/>
            <p:nvPr/>
          </p:nvSpPr>
          <p:spPr>
            <a:xfrm>
              <a:off x="11064057" y="5452885"/>
              <a:ext cx="103391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dirty="0">
                  <a:solidFill>
                    <a:schemeClr val="tx2">
                      <a:lumMod val="75000"/>
                    </a:schemeClr>
                  </a:solidFill>
                </a:rPr>
                <a:t>I optimize inventory &amp; W. Cap.</a:t>
              </a:r>
            </a:p>
          </p:txBody>
        </p:sp>
      </p:grpSp>
      <p:pic>
        <p:nvPicPr>
          <p:cNvPr id="37" name="Picture 4" descr="An Introduction to AI agents.">
            <a:extLst>
              <a:ext uri="{FF2B5EF4-FFF2-40B4-BE49-F238E27FC236}">
                <a16:creationId xmlns:a16="http://schemas.microsoft.com/office/drawing/2014/main" id="{D926746D-2FA4-1304-F4C4-C8977851F4A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378" y="860788"/>
            <a:ext cx="723874" cy="808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hought Bubble: Cloud 37">
            <a:extLst>
              <a:ext uri="{FF2B5EF4-FFF2-40B4-BE49-F238E27FC236}">
                <a16:creationId xmlns:a16="http://schemas.microsoft.com/office/drawing/2014/main" id="{2F8E0330-C225-5A81-2753-CF93009292EC}"/>
              </a:ext>
            </a:extLst>
          </p:cNvPr>
          <p:cNvSpPr/>
          <p:nvPr/>
        </p:nvSpPr>
        <p:spPr>
          <a:xfrm>
            <a:off x="9298172" y="696431"/>
            <a:ext cx="1367579" cy="701749"/>
          </a:xfrm>
          <a:prstGeom prst="cloudCallout">
            <a:avLst>
              <a:gd name="adj1" fmla="val 74019"/>
              <a:gd name="adj2" fmla="val 5037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36000" rIns="36000" bIns="36000" rtlCol="0" anchor="ctr">
            <a:normAutofit fontScale="85000" lnSpcReduction="20000"/>
          </a:bodyPr>
          <a:lstStyle/>
          <a:p>
            <a:pPr algn="ctr"/>
            <a:r>
              <a:rPr lang="en-IN" sz="1200" dirty="0"/>
              <a:t>Ask me anything about Quality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FC53FA28-331F-6A33-B774-7219261EA1D7}"/>
              </a:ext>
            </a:extLst>
          </p:cNvPr>
          <p:cNvSpPr txBox="1">
            <a:spLocks/>
          </p:cNvSpPr>
          <p:nvPr/>
        </p:nvSpPr>
        <p:spPr>
          <a:xfrm>
            <a:off x="373829" y="156254"/>
            <a:ext cx="11491922" cy="4347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Poppins SemiBold" panose="00000700000000000000" pitchFamily="50" charset="0"/>
                <a:ea typeface="+mj-ea"/>
                <a:cs typeface="Poppins SemiBold" panose="00000700000000000000" pitchFamily="50" charset="0"/>
              </a:defRPr>
            </a:lvl1pPr>
          </a:lstStyle>
          <a:p>
            <a:r>
              <a:rPr lang="en-US" sz="1800" b="1" cap="small" dirty="0">
                <a:solidFill>
                  <a:srgbClr val="00407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Fundamental 1</a:t>
            </a:r>
            <a:r>
              <a:rPr lang="en-US" sz="1800" b="1" cap="small" baseline="30000" dirty="0">
                <a:solidFill>
                  <a:srgbClr val="00407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st</a:t>
            </a:r>
            <a:r>
              <a:rPr lang="en-US" sz="1800" b="1" cap="small" dirty="0">
                <a:solidFill>
                  <a:srgbClr val="00407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Approach: Example from a Large Indian Petroleum Refinery</a:t>
            </a:r>
            <a:endParaRPr lang="en-US" sz="1800" cap="small" dirty="0">
              <a:solidFill>
                <a:srgbClr val="0040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2491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ADC40C-BB4B-E055-8381-ABBCBA9427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063" y="2944155"/>
            <a:ext cx="12087912" cy="3420736"/>
          </a:xfrm>
          <a:prstGeom prst="rect">
            <a:avLst/>
          </a:prstGeom>
          <a:solidFill>
            <a:srgbClr val="032E4E"/>
          </a:solidFill>
          <a:effectLst>
            <a:softEdge rad="12700"/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ED5CA19-FBD2-B80C-BA03-F9C89F731408}"/>
              </a:ext>
            </a:extLst>
          </p:cNvPr>
          <p:cNvSpPr/>
          <p:nvPr/>
        </p:nvSpPr>
        <p:spPr>
          <a:xfrm>
            <a:off x="551176" y="1118822"/>
            <a:ext cx="2187498" cy="1587189"/>
          </a:xfrm>
          <a:prstGeom prst="roundRect">
            <a:avLst>
              <a:gd name="adj" fmla="val 999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b="1" dirty="0"/>
              <a:t>Oversight</a:t>
            </a:r>
          </a:p>
          <a:p>
            <a:pPr>
              <a:spcBef>
                <a:spcPts val="600"/>
              </a:spcBef>
            </a:pPr>
            <a:r>
              <a:rPr lang="en-US" sz="1400" dirty="0"/>
              <a:t>Real-Time dashboards with KPIs, slice &amp; dice, exceptions &amp; excursion alters (Situational Awareness)</a:t>
            </a:r>
            <a:endParaRPr lang="en-IN" sz="14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6735DE1-8649-6998-22DB-9BBD31B2E389}"/>
              </a:ext>
            </a:extLst>
          </p:cNvPr>
          <p:cNvSpPr/>
          <p:nvPr/>
        </p:nvSpPr>
        <p:spPr>
          <a:xfrm>
            <a:off x="2794420" y="1118822"/>
            <a:ext cx="2187498" cy="1587189"/>
          </a:xfrm>
          <a:prstGeom prst="roundRect">
            <a:avLst>
              <a:gd name="adj" fmla="val 999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b="1" dirty="0"/>
              <a:t>Insight</a:t>
            </a:r>
          </a:p>
          <a:p>
            <a:pPr>
              <a:spcBef>
                <a:spcPts val="600"/>
              </a:spcBef>
            </a:pPr>
            <a:r>
              <a:rPr lang="en-US" sz="1400" dirty="0"/>
              <a:t>On-demand drill-down to details to details and bad actors</a:t>
            </a:r>
            <a:endParaRPr lang="en-IN" sz="14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A79F912-4F4E-FAAF-150A-009784DC92EC}"/>
              </a:ext>
            </a:extLst>
          </p:cNvPr>
          <p:cNvSpPr/>
          <p:nvPr/>
        </p:nvSpPr>
        <p:spPr>
          <a:xfrm>
            <a:off x="5037664" y="1118822"/>
            <a:ext cx="2187498" cy="1587189"/>
          </a:xfrm>
          <a:prstGeom prst="roundRect">
            <a:avLst>
              <a:gd name="adj" fmla="val 999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b="1" dirty="0"/>
              <a:t>OpsGPT</a:t>
            </a:r>
          </a:p>
          <a:p>
            <a:pPr>
              <a:spcBef>
                <a:spcPts val="600"/>
              </a:spcBef>
            </a:pPr>
            <a:r>
              <a:rPr lang="en-US" sz="1400" dirty="0"/>
              <a:t>LLM based chat interface to explore, query and reason across business, manufacturing, logistics Ops</a:t>
            </a:r>
            <a:endParaRPr lang="en-IN" sz="14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8E55B38-82A1-57CE-456B-309E0DFC508D}"/>
              </a:ext>
            </a:extLst>
          </p:cNvPr>
          <p:cNvSpPr/>
          <p:nvPr/>
        </p:nvSpPr>
        <p:spPr>
          <a:xfrm>
            <a:off x="7280908" y="1118822"/>
            <a:ext cx="2187498" cy="1587189"/>
          </a:xfrm>
          <a:prstGeom prst="roundRect">
            <a:avLst>
              <a:gd name="adj" fmla="val 999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b="1" dirty="0"/>
              <a:t>Foresight</a:t>
            </a:r>
          </a:p>
          <a:p>
            <a:pPr>
              <a:spcBef>
                <a:spcPts val="600"/>
              </a:spcBef>
            </a:pPr>
            <a:r>
              <a:rPr lang="en-US" sz="1400" dirty="0"/>
              <a:t>AI/ML based anomaly detection, forecasting, optimization, etc. </a:t>
            </a:r>
            <a:endParaRPr lang="en-IN" sz="14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5FF9AB8-6A8D-A9E0-8CDA-ECC775FC22E2}"/>
              </a:ext>
            </a:extLst>
          </p:cNvPr>
          <p:cNvSpPr/>
          <p:nvPr/>
        </p:nvSpPr>
        <p:spPr>
          <a:xfrm>
            <a:off x="9524152" y="1118822"/>
            <a:ext cx="2187498" cy="1587189"/>
          </a:xfrm>
          <a:prstGeom prst="roundRect">
            <a:avLst>
              <a:gd name="adj" fmla="val 999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b="1" dirty="0"/>
              <a:t>Agent-X</a:t>
            </a:r>
          </a:p>
          <a:p>
            <a:pPr>
              <a:spcBef>
                <a:spcPts val="600"/>
              </a:spcBef>
            </a:pPr>
            <a:r>
              <a:rPr lang="en-US" sz="1400" dirty="0"/>
              <a:t>Agentic counterparts of  process, maintenance, reliability, finance, etc. engineers. </a:t>
            </a:r>
            <a:endParaRPr lang="en-IN" sz="1400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3AAFF9EE-253C-5175-3AC1-855A9EDB9493}"/>
              </a:ext>
            </a:extLst>
          </p:cNvPr>
          <p:cNvSpPr txBox="1">
            <a:spLocks/>
          </p:cNvSpPr>
          <p:nvPr/>
        </p:nvSpPr>
        <p:spPr>
          <a:xfrm>
            <a:off x="296011" y="124445"/>
            <a:ext cx="11599979" cy="5046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00407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Oversight – Agent-X: From the users perspective  </a:t>
            </a:r>
            <a:endParaRPr lang="en-GB" sz="1800" dirty="0">
              <a:solidFill>
                <a:srgbClr val="004070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BC8E94A-8974-36D1-CD95-9DC70B5C44C7}"/>
              </a:ext>
            </a:extLst>
          </p:cNvPr>
          <p:cNvCxnSpPr/>
          <p:nvPr/>
        </p:nvCxnSpPr>
        <p:spPr>
          <a:xfrm flipH="1">
            <a:off x="1254034" y="2434917"/>
            <a:ext cx="1227909" cy="1410788"/>
          </a:xfrm>
          <a:prstGeom prst="straightConnector1">
            <a:avLst/>
          </a:prstGeom>
          <a:ln w="38100" cap="flat" cmpd="sng" algn="ctr">
            <a:solidFill>
              <a:schemeClr val="accent2"/>
            </a:solidFill>
            <a:prstDash val="lg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0518934-FEAA-2A99-B61B-C48B6B434400}"/>
              </a:ext>
            </a:extLst>
          </p:cNvPr>
          <p:cNvCxnSpPr>
            <a:cxnSpLocks/>
          </p:cNvCxnSpPr>
          <p:nvPr/>
        </p:nvCxnSpPr>
        <p:spPr>
          <a:xfrm>
            <a:off x="3150761" y="2434917"/>
            <a:ext cx="522514" cy="1452589"/>
          </a:xfrm>
          <a:prstGeom prst="straightConnector1">
            <a:avLst/>
          </a:prstGeom>
          <a:ln w="38100" cap="flat" cmpd="sng" algn="ctr">
            <a:solidFill>
              <a:schemeClr val="accent2"/>
            </a:solidFill>
            <a:prstDash val="lg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6501530-FCE2-4DED-5F6D-9440C0486654}"/>
              </a:ext>
            </a:extLst>
          </p:cNvPr>
          <p:cNvCxnSpPr>
            <a:cxnSpLocks/>
          </p:cNvCxnSpPr>
          <p:nvPr/>
        </p:nvCxnSpPr>
        <p:spPr>
          <a:xfrm>
            <a:off x="7017367" y="2434917"/>
            <a:ext cx="418011" cy="825572"/>
          </a:xfrm>
          <a:prstGeom prst="straightConnector1">
            <a:avLst/>
          </a:prstGeom>
          <a:ln w="38100" cap="flat" cmpd="sng" algn="ctr">
            <a:solidFill>
              <a:schemeClr val="accent2"/>
            </a:solidFill>
            <a:prstDash val="lg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C959B48-9087-415E-9D9D-CE4C3A1A5153}"/>
              </a:ext>
            </a:extLst>
          </p:cNvPr>
          <p:cNvCxnSpPr>
            <a:cxnSpLocks/>
          </p:cNvCxnSpPr>
          <p:nvPr/>
        </p:nvCxnSpPr>
        <p:spPr>
          <a:xfrm>
            <a:off x="9149225" y="2508069"/>
            <a:ext cx="1118181" cy="1332411"/>
          </a:xfrm>
          <a:prstGeom prst="straightConnector1">
            <a:avLst/>
          </a:prstGeom>
          <a:ln w="38100" cap="flat" cmpd="sng" algn="ctr">
            <a:solidFill>
              <a:schemeClr val="accent2"/>
            </a:solidFill>
            <a:prstDash val="lg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145AB01-A341-EBED-5C31-F5B8E5364230}"/>
              </a:ext>
            </a:extLst>
          </p:cNvPr>
          <p:cNvCxnSpPr>
            <a:cxnSpLocks/>
          </p:cNvCxnSpPr>
          <p:nvPr/>
        </p:nvCxnSpPr>
        <p:spPr>
          <a:xfrm flipH="1">
            <a:off x="9786693" y="2434917"/>
            <a:ext cx="1682496" cy="2811126"/>
          </a:xfrm>
          <a:prstGeom prst="straightConnector1">
            <a:avLst/>
          </a:prstGeom>
          <a:ln w="38100" cap="flat" cmpd="sng" algn="ctr">
            <a:solidFill>
              <a:schemeClr val="accent2"/>
            </a:solidFill>
            <a:prstDash val="lg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07C407C-6091-2A60-3786-E6FC6EEE0B5B}"/>
              </a:ext>
            </a:extLst>
          </p:cNvPr>
          <p:cNvSpPr txBox="1"/>
          <p:nvPr/>
        </p:nvSpPr>
        <p:spPr>
          <a:xfrm>
            <a:off x="8859067" y="5175690"/>
            <a:ext cx="927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Agent-X</a:t>
            </a:r>
            <a:endParaRPr lang="en-I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6031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3121B7-5497-40F7-DB0D-AA834E2A0A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C884C9-084B-6CAE-4E7C-C18A3F6AA55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580504" y="6512716"/>
            <a:ext cx="5515495" cy="2903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/>
              <a:t>dDriven Solutions Pte. Ltd. </a:t>
            </a:r>
          </a:p>
        </p:txBody>
      </p:sp>
      <p:pic>
        <p:nvPicPr>
          <p:cNvPr id="2" name="Sequence 01">
            <a:hlinkClick r:id="" action="ppaction://media"/>
            <a:extLst>
              <a:ext uri="{FF2B5EF4-FFF2-40B4-BE49-F238E27FC236}">
                <a16:creationId xmlns:a16="http://schemas.microsoft.com/office/drawing/2014/main" id="{C5579789-3956-1BF8-1B81-1B11800BBAC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600"/>
                </p14:media>
              </p:ext>
            </p:extLst>
          </p:nvPr>
        </p:nvPicPr>
        <p:blipFill>
          <a:blip r:embed="rId4"/>
          <a:srcRect r="10279" b="10250"/>
          <a:stretch>
            <a:fillRect/>
          </a:stretch>
        </p:blipFill>
        <p:spPr>
          <a:xfrm>
            <a:off x="363936" y="763724"/>
            <a:ext cx="8847991" cy="496303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438B0F9B-62AC-25F3-293A-88B4378D6959}"/>
              </a:ext>
            </a:extLst>
          </p:cNvPr>
          <p:cNvSpPr txBox="1">
            <a:spLocks/>
          </p:cNvSpPr>
          <p:nvPr/>
        </p:nvSpPr>
        <p:spPr>
          <a:xfrm>
            <a:off x="373829" y="156254"/>
            <a:ext cx="11491922" cy="4347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Poppins SemiBold" panose="00000700000000000000" pitchFamily="50" charset="0"/>
                <a:ea typeface="+mj-ea"/>
                <a:cs typeface="Poppins SemiBold" panose="00000700000000000000" pitchFamily="50" charset="0"/>
              </a:defRPr>
            </a:lvl1pPr>
          </a:lstStyle>
          <a:p>
            <a:r>
              <a:rPr lang="en-US" sz="1800" b="1" cap="small" dirty="0">
                <a:solidFill>
                  <a:srgbClr val="00407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Solution (FAQ) Example </a:t>
            </a:r>
            <a:r>
              <a:rPr lang="en-US" sz="1800" b="1" cap="small" dirty="0">
                <a:solidFill>
                  <a:srgbClr val="C000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(Video) </a:t>
            </a:r>
            <a:r>
              <a:rPr lang="en-US" sz="1800" b="1" cap="small" dirty="0">
                <a:solidFill>
                  <a:srgbClr val="00407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from a Large Indian Petroleum Refinery</a:t>
            </a:r>
            <a:endParaRPr lang="en-US" sz="1800" cap="small" dirty="0">
              <a:solidFill>
                <a:srgbClr val="0040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DA1D4A-0494-5367-213A-1492EB264B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2243" y="3769701"/>
            <a:ext cx="2088000" cy="94982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0DD41F-9D0C-B44E-E2A1-807CE149E1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2243" y="4756291"/>
            <a:ext cx="2088000" cy="95832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5E8A2F5-07B0-AAA8-2E82-F76EE826E81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75399" y="2755985"/>
            <a:ext cx="2088000" cy="97695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1C4E44D-CD90-5D80-1A61-DFB70B77B0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92243" y="1731180"/>
            <a:ext cx="2088000" cy="98804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A2B0FC7-3F3A-61B3-F6C6-2310766FA1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92243" y="721925"/>
            <a:ext cx="2088000" cy="97249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85092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Driven Official PPT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000" dirty="0" smtClean="0">
            <a:latin typeface="Poppins SemiBold" panose="00000700000000000000" pitchFamily="50" charset="0"/>
            <a:cs typeface="Poppins SemiBold" panose="00000700000000000000" pitchFamily="50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71BBF416A13B4CA7F598186D564009" ma:contentTypeVersion="19" ma:contentTypeDescription="Create a new document." ma:contentTypeScope="" ma:versionID="c712693bebbfa085ca2ef992ac8d271d">
  <xsd:schema xmlns:xsd="http://www.w3.org/2001/XMLSchema" xmlns:xs="http://www.w3.org/2001/XMLSchema" xmlns:p="http://schemas.microsoft.com/office/2006/metadata/properties" xmlns:ns2="ebd2ac43-7d97-4d19-af0c-ef5fc8b1ec70" xmlns:ns3="38d9e65d-984e-4e36-82f3-10fe712002f5" targetNamespace="http://schemas.microsoft.com/office/2006/metadata/properties" ma:root="true" ma:fieldsID="c3b89979a019a55724972b2f0af3d51b" ns2:_="" ns3:_="">
    <xsd:import namespace="ebd2ac43-7d97-4d19-af0c-ef5fc8b1ec70"/>
    <xsd:import namespace="38d9e65d-984e-4e36-82f3-10fe712002f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d2ac43-7d97-4d19-af0c-ef5fc8b1ec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0c35e32-90ce-471d-8c8c-a712a33f6eb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d9e65d-984e-4e36-82f3-10fe712002f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788782a-cd86-40c6-b205-c53b17bac60c}" ma:internalName="TaxCatchAll" ma:showField="CatchAllData" ma:web="38d9e65d-984e-4e36-82f3-10fe712002f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8d9e65d-984e-4e36-82f3-10fe712002f5" xsi:nil="true"/>
    <lcf76f155ced4ddcb4097134ff3c332f xmlns="ebd2ac43-7d97-4d19-af0c-ef5fc8b1ec7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B297480-D3A2-4142-B7CC-D093D27BD38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A15EEE3-4F8B-4E23-800A-20CD0C47B4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bd2ac43-7d97-4d19-af0c-ef5fc8b1ec70"/>
    <ds:schemaRef ds:uri="38d9e65d-984e-4e36-82f3-10fe712002f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4F7C844-9FE8-4ACD-9527-7A0ABD9DC312}">
  <ds:schemaRefs>
    <ds:schemaRef ds:uri="http://schemas.microsoft.com/office/2006/documentManagement/types"/>
    <ds:schemaRef ds:uri="http://purl.org/dc/dcmitype/"/>
    <ds:schemaRef ds:uri="http://schemas.microsoft.com/office/2006/metadata/properties"/>
    <ds:schemaRef ds:uri="http://purl.org/dc/elements/1.1/"/>
    <ds:schemaRef ds:uri="http://schemas.microsoft.com/office/infopath/2007/PartnerControls"/>
    <ds:schemaRef ds:uri="38d9e65d-984e-4e36-82f3-10fe712002f5"/>
    <ds:schemaRef ds:uri="http://schemas.openxmlformats.org/package/2006/metadata/core-properties"/>
    <ds:schemaRef ds:uri="ebd2ac43-7d97-4d19-af0c-ef5fc8b1ec70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1421</TotalTime>
  <Words>658</Words>
  <Application>Microsoft Office PowerPoint</Application>
  <PresentationFormat>Widescreen</PresentationFormat>
  <Paragraphs>96</Paragraphs>
  <Slides>12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7" baseType="lpstr">
      <vt:lpstr>Aptos</vt:lpstr>
      <vt:lpstr>Aptos Display</vt:lpstr>
      <vt:lpstr>Arial</vt:lpstr>
      <vt:lpstr>Calibri</vt:lpstr>
      <vt:lpstr>Mistral</vt:lpstr>
      <vt:lpstr>Poppins</vt:lpstr>
      <vt:lpstr>Poppins ExtraBold</vt:lpstr>
      <vt:lpstr>Poppins Light</vt:lpstr>
      <vt:lpstr>Poppins Medium</vt:lpstr>
      <vt:lpstr>Poppins SemiBold</vt:lpstr>
      <vt:lpstr>Poppins Thin</vt:lpstr>
      <vt:lpstr>Segoe UI</vt:lpstr>
      <vt:lpstr>Wingdings</vt:lpstr>
      <vt:lpstr>dDriven Official PPT Theme</vt:lpstr>
      <vt:lpstr>1_Office Theme</vt:lpstr>
      <vt:lpstr>PowerPoint Presentation</vt:lpstr>
      <vt:lpstr>PowerPoint Presentation</vt:lpstr>
      <vt:lpstr>PowerPoint Presentation</vt:lpstr>
      <vt:lpstr>Introduction </vt:lpstr>
      <vt:lpstr>PowerPoint Presentation</vt:lpstr>
      <vt:lpstr>Fundamental 1st Approach: Example from a Fortune 500 Hydrocarbon major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Lenovo</dc:creator>
  <cp:lastModifiedBy>Partha Ray</cp:lastModifiedBy>
  <cp:revision>4</cp:revision>
  <dcterms:modified xsi:type="dcterms:W3CDTF">2026-05-14T03:39:09Z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0x010100AE71BBF416A13B4CA7F598186D564009</vt:lpwstr>
  </property>
</Properties>
</file>